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56" r:id="rId7"/>
    <p:sldId id="262" r:id="rId8"/>
    <p:sldId id="263" r:id="rId9"/>
    <p:sldId id="264" r:id="rId10"/>
    <p:sldId id="265" r:id="rId11"/>
    <p:sldId id="266" r:id="rId12"/>
    <p:sldId id="267" r:id="rId13"/>
    <p:sldId id="268" r:id="rId14"/>
    <p:sldId id="269" r:id="rId15"/>
    <p:sldId id="270" r:id="rId16"/>
    <p:sldId id="271" r:id="rId17"/>
    <p:sldId id="277" r:id="rId18"/>
    <p:sldId id="272" r:id="rId19"/>
    <p:sldId id="279" r:id="rId20"/>
    <p:sldId id="278" r:id="rId21"/>
    <p:sldId id="281" r:id="rId22"/>
    <p:sldId id="280" r:id="rId23"/>
    <p:sldId id="274" r:id="rId24"/>
    <p:sldId id="275"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F7738D-E36C-49D6-90FA-4112B89D902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E962-B0BD-439D-8912-3B1586F06C26}" type="slidenum">
              <a:rPr lang="en-US" smtClean="0"/>
              <a:t>‹#›</a:t>
            </a:fld>
            <a:endParaRPr lang="en-US"/>
          </a:p>
        </p:txBody>
      </p:sp>
    </p:spTree>
    <p:extLst>
      <p:ext uri="{BB962C8B-B14F-4D97-AF65-F5344CB8AC3E}">
        <p14:creationId xmlns:p14="http://schemas.microsoft.com/office/powerpoint/2010/main" val="244400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F7738D-E36C-49D6-90FA-4112B89D902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E962-B0BD-439D-8912-3B1586F06C26}" type="slidenum">
              <a:rPr lang="en-US" smtClean="0"/>
              <a:t>‹#›</a:t>
            </a:fld>
            <a:endParaRPr lang="en-US"/>
          </a:p>
        </p:txBody>
      </p:sp>
    </p:spTree>
    <p:extLst>
      <p:ext uri="{BB962C8B-B14F-4D97-AF65-F5344CB8AC3E}">
        <p14:creationId xmlns:p14="http://schemas.microsoft.com/office/powerpoint/2010/main" val="92723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F7738D-E36C-49D6-90FA-4112B89D902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E962-B0BD-439D-8912-3B1586F06C26}" type="slidenum">
              <a:rPr lang="en-US" smtClean="0"/>
              <a:t>‹#›</a:t>
            </a:fld>
            <a:endParaRPr lang="en-US"/>
          </a:p>
        </p:txBody>
      </p:sp>
    </p:spTree>
    <p:extLst>
      <p:ext uri="{BB962C8B-B14F-4D97-AF65-F5344CB8AC3E}">
        <p14:creationId xmlns:p14="http://schemas.microsoft.com/office/powerpoint/2010/main" val="96971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F7738D-E36C-49D6-90FA-4112B89D902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E962-B0BD-439D-8912-3B1586F06C26}" type="slidenum">
              <a:rPr lang="en-US" smtClean="0"/>
              <a:t>‹#›</a:t>
            </a:fld>
            <a:endParaRPr lang="en-US"/>
          </a:p>
        </p:txBody>
      </p:sp>
    </p:spTree>
    <p:extLst>
      <p:ext uri="{BB962C8B-B14F-4D97-AF65-F5344CB8AC3E}">
        <p14:creationId xmlns:p14="http://schemas.microsoft.com/office/powerpoint/2010/main" val="43133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F7738D-E36C-49D6-90FA-4112B89D9024}"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E962-B0BD-439D-8912-3B1586F06C26}" type="slidenum">
              <a:rPr lang="en-US" smtClean="0"/>
              <a:t>‹#›</a:t>
            </a:fld>
            <a:endParaRPr lang="en-US"/>
          </a:p>
        </p:txBody>
      </p:sp>
    </p:spTree>
    <p:extLst>
      <p:ext uri="{BB962C8B-B14F-4D97-AF65-F5344CB8AC3E}">
        <p14:creationId xmlns:p14="http://schemas.microsoft.com/office/powerpoint/2010/main" val="56551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F7738D-E36C-49D6-90FA-4112B89D9024}"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9E962-B0BD-439D-8912-3B1586F06C26}" type="slidenum">
              <a:rPr lang="en-US" smtClean="0"/>
              <a:t>‹#›</a:t>
            </a:fld>
            <a:endParaRPr lang="en-US"/>
          </a:p>
        </p:txBody>
      </p:sp>
    </p:spTree>
    <p:extLst>
      <p:ext uri="{BB962C8B-B14F-4D97-AF65-F5344CB8AC3E}">
        <p14:creationId xmlns:p14="http://schemas.microsoft.com/office/powerpoint/2010/main" val="270617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F7738D-E36C-49D6-90FA-4112B89D9024}"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9E962-B0BD-439D-8912-3B1586F06C26}" type="slidenum">
              <a:rPr lang="en-US" smtClean="0"/>
              <a:t>‹#›</a:t>
            </a:fld>
            <a:endParaRPr lang="en-US"/>
          </a:p>
        </p:txBody>
      </p:sp>
    </p:spTree>
    <p:extLst>
      <p:ext uri="{BB962C8B-B14F-4D97-AF65-F5344CB8AC3E}">
        <p14:creationId xmlns:p14="http://schemas.microsoft.com/office/powerpoint/2010/main" val="38427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F7738D-E36C-49D6-90FA-4112B89D9024}"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9E962-B0BD-439D-8912-3B1586F06C26}" type="slidenum">
              <a:rPr lang="en-US" smtClean="0"/>
              <a:t>‹#›</a:t>
            </a:fld>
            <a:endParaRPr lang="en-US"/>
          </a:p>
        </p:txBody>
      </p:sp>
    </p:spTree>
    <p:extLst>
      <p:ext uri="{BB962C8B-B14F-4D97-AF65-F5344CB8AC3E}">
        <p14:creationId xmlns:p14="http://schemas.microsoft.com/office/powerpoint/2010/main" val="64861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7738D-E36C-49D6-90FA-4112B89D9024}"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9E962-B0BD-439D-8912-3B1586F06C26}" type="slidenum">
              <a:rPr lang="en-US" smtClean="0"/>
              <a:t>‹#›</a:t>
            </a:fld>
            <a:endParaRPr lang="en-US"/>
          </a:p>
        </p:txBody>
      </p:sp>
    </p:spTree>
    <p:extLst>
      <p:ext uri="{BB962C8B-B14F-4D97-AF65-F5344CB8AC3E}">
        <p14:creationId xmlns:p14="http://schemas.microsoft.com/office/powerpoint/2010/main" val="125402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F7738D-E36C-49D6-90FA-4112B89D9024}"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9E962-B0BD-439D-8912-3B1586F06C26}" type="slidenum">
              <a:rPr lang="en-US" smtClean="0"/>
              <a:t>‹#›</a:t>
            </a:fld>
            <a:endParaRPr lang="en-US"/>
          </a:p>
        </p:txBody>
      </p:sp>
    </p:spTree>
    <p:extLst>
      <p:ext uri="{BB962C8B-B14F-4D97-AF65-F5344CB8AC3E}">
        <p14:creationId xmlns:p14="http://schemas.microsoft.com/office/powerpoint/2010/main" val="27207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F7738D-E36C-49D6-90FA-4112B89D9024}"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9E962-B0BD-439D-8912-3B1586F06C26}" type="slidenum">
              <a:rPr lang="en-US" smtClean="0"/>
              <a:t>‹#›</a:t>
            </a:fld>
            <a:endParaRPr lang="en-US"/>
          </a:p>
        </p:txBody>
      </p:sp>
    </p:spTree>
    <p:extLst>
      <p:ext uri="{BB962C8B-B14F-4D97-AF65-F5344CB8AC3E}">
        <p14:creationId xmlns:p14="http://schemas.microsoft.com/office/powerpoint/2010/main" val="383953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7738D-E36C-49D6-90FA-4112B89D9024}"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9E962-B0BD-439D-8912-3B1586F06C26}" type="slidenum">
              <a:rPr lang="en-US" smtClean="0"/>
              <a:t>‹#›</a:t>
            </a:fld>
            <a:endParaRPr lang="en-US"/>
          </a:p>
        </p:txBody>
      </p:sp>
    </p:spTree>
    <p:extLst>
      <p:ext uri="{BB962C8B-B14F-4D97-AF65-F5344CB8AC3E}">
        <p14:creationId xmlns:p14="http://schemas.microsoft.com/office/powerpoint/2010/main" val="1848898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mailto:rspencer@calstatela.edu" TargetMode="External"/><Relationship Id="rId4" Type="http://schemas.openxmlformats.org/officeDocument/2006/relationships/hyperlink" Target="mailto:eargumaniz@calstatela.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ascalstatela.cayuse424.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mailto:rspencer@calstatela.edu" TargetMode="External"/><Relationship Id="rId4" Type="http://schemas.openxmlformats.org/officeDocument/2006/relationships/hyperlink" Target="mailto:eargumaniz@calstatela.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mailto:rspencer@calstatela.edu" TargetMode="External"/><Relationship Id="rId4" Type="http://schemas.openxmlformats.org/officeDocument/2006/relationships/hyperlink" Target="mailto:eargumaniz@calstatela.ed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rspencer@calstatela.edu"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eargumaniz@calstatela.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mailto:rspencer@calstatela.edu" TargetMode="External"/><Relationship Id="rId4" Type="http://schemas.openxmlformats.org/officeDocument/2006/relationships/hyperlink" Target="mailto:eargumaniz@calstatela.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8" y="2035647"/>
            <a:ext cx="9144000" cy="299113"/>
          </a:xfrm>
        </p:spPr>
        <p:txBody>
          <a:bodyPr>
            <a:noAutofit/>
          </a:bodyPr>
          <a:lstStyle/>
          <a:p>
            <a:r>
              <a:rPr lang="en-US" sz="2500" dirty="0">
                <a:latin typeface="Times New Roman" panose="02020603050405020304" pitchFamily="18" charset="0"/>
                <a:cs typeface="Times New Roman" panose="02020603050405020304" pitchFamily="18" charset="0"/>
              </a:rPr>
              <a:t>Office Sponsored Programs (OSP)</a:t>
            </a:r>
            <a:br>
              <a:rPr lang="en-US"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Pre-Award Administration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444" y="3366225"/>
            <a:ext cx="5761110" cy="11064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sp>
        <p:nvSpPr>
          <p:cNvPr id="6" name="Rectangle 5"/>
          <p:cNvSpPr/>
          <p:nvPr/>
        </p:nvSpPr>
        <p:spPr>
          <a:xfrm>
            <a:off x="4103593" y="2341956"/>
            <a:ext cx="398480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Cayuse SP Proposal Routing Instructions</a:t>
            </a:r>
          </a:p>
        </p:txBody>
      </p:sp>
    </p:spTree>
    <p:extLst>
      <p:ext uri="{BB962C8B-B14F-4D97-AF65-F5344CB8AC3E}">
        <p14:creationId xmlns:p14="http://schemas.microsoft.com/office/powerpoint/2010/main" val="2977415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sp>
        <p:nvSpPr>
          <p:cNvPr id="3" name="TextBox 2"/>
          <p:cNvSpPr txBox="1"/>
          <p:nvPr/>
        </p:nvSpPr>
        <p:spPr>
          <a:xfrm>
            <a:off x="679322" y="1142105"/>
            <a:ext cx="10792242" cy="969496"/>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Conflict of Interest</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Lead Principal Investigator and all faculty must complete and sign the appropriate conflict of interest for the proposal and return to the UAS </a:t>
            </a:r>
            <a:r>
              <a:rPr lang="en-US" sz="1800" dirty="0">
                <a:latin typeface="Times New Roman" panose="02020603050405020304" pitchFamily="18" charset="0"/>
                <a:cs typeface="Times New Roman" panose="02020603050405020304" pitchFamily="18" charset="0"/>
              </a:rPr>
              <a:t>Office Sponsored Programs (OSP) Pre-Award Administration.</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73588" y="2377841"/>
            <a:ext cx="11369964" cy="2956126"/>
          </a:xfrm>
          <a:prstGeom prst="rect">
            <a:avLst/>
          </a:prstGeom>
        </p:spPr>
      </p:pic>
      <p:sp>
        <p:nvSpPr>
          <p:cNvPr id="6" name="Up Arrow 5"/>
          <p:cNvSpPr/>
          <p:nvPr/>
        </p:nvSpPr>
        <p:spPr>
          <a:xfrm>
            <a:off x="6542116" y="5226135"/>
            <a:ext cx="224444" cy="374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75443" y="5694635"/>
            <a:ext cx="1215350"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Save to Move Forward!</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41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sp>
        <p:nvSpPr>
          <p:cNvPr id="3" name="TextBox 2"/>
          <p:cNvSpPr txBox="1"/>
          <p:nvPr/>
        </p:nvSpPr>
        <p:spPr>
          <a:xfrm>
            <a:off x="679322" y="1142105"/>
            <a:ext cx="10792242" cy="1246495"/>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Regulatory Compliance</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Answer the questions regarding the use of human (IRB) or animal (IACUC) subjects in the project.</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your proposal has any Research Materials, please contact Risk Management and Environmental Health &amp; Safety for approval.</a:t>
            </a:r>
          </a:p>
        </p:txBody>
      </p:sp>
      <p:pic>
        <p:nvPicPr>
          <p:cNvPr id="4" name="Picture 3"/>
          <p:cNvPicPr>
            <a:picLocks noChangeAspect="1"/>
          </p:cNvPicPr>
          <p:nvPr/>
        </p:nvPicPr>
        <p:blipFill>
          <a:blip r:embed="rId3"/>
          <a:stretch>
            <a:fillRect/>
          </a:stretch>
        </p:blipFill>
        <p:spPr>
          <a:xfrm>
            <a:off x="339436" y="2446868"/>
            <a:ext cx="11132128" cy="3854180"/>
          </a:xfrm>
          <a:prstGeom prst="rect">
            <a:avLst/>
          </a:prstGeom>
        </p:spPr>
      </p:pic>
      <p:sp>
        <p:nvSpPr>
          <p:cNvPr id="5" name="Up Arrow 4"/>
          <p:cNvSpPr/>
          <p:nvPr/>
        </p:nvSpPr>
        <p:spPr>
          <a:xfrm flipH="1">
            <a:off x="6359236" y="6301048"/>
            <a:ext cx="124693" cy="1828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83931" y="6301048"/>
            <a:ext cx="1215350"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Save to Move Forward!</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95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pic>
        <p:nvPicPr>
          <p:cNvPr id="3" name="Picture 2"/>
          <p:cNvPicPr>
            <a:picLocks noChangeAspect="1"/>
          </p:cNvPicPr>
          <p:nvPr/>
        </p:nvPicPr>
        <p:blipFill>
          <a:blip r:embed="rId3"/>
          <a:stretch>
            <a:fillRect/>
          </a:stretch>
        </p:blipFill>
        <p:spPr>
          <a:xfrm>
            <a:off x="679322" y="2485907"/>
            <a:ext cx="10015451" cy="3908021"/>
          </a:xfrm>
          <a:prstGeom prst="rect">
            <a:avLst/>
          </a:prstGeom>
        </p:spPr>
      </p:pic>
      <p:sp>
        <p:nvSpPr>
          <p:cNvPr id="4" name="TextBox 3"/>
          <p:cNvSpPr txBox="1"/>
          <p:nvPr/>
        </p:nvSpPr>
        <p:spPr>
          <a:xfrm>
            <a:off x="679322" y="1142105"/>
            <a:ext cx="10792242" cy="1246495"/>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Subcontractors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Verify that it fits the characteristics of a subcontractor rather than those of a contractor.</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Work with the Subcontractor to gather the required Subcontractor proposal documents.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there are no subcontractors, select “No Subcontractors.”</a:t>
            </a:r>
          </a:p>
        </p:txBody>
      </p:sp>
      <p:sp>
        <p:nvSpPr>
          <p:cNvPr id="5" name="Left Arrow 4"/>
          <p:cNvSpPr/>
          <p:nvPr/>
        </p:nvSpPr>
        <p:spPr>
          <a:xfrm>
            <a:off x="7345334" y="5267585"/>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07160" y="5021707"/>
            <a:ext cx="3817142" cy="707886"/>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Click to search for subcontractor. </a:t>
            </a:r>
            <a:r>
              <a:rPr lang="en-US" sz="1000" dirty="0">
                <a:latin typeface="Times New Roman" panose="02020603050405020304" pitchFamily="18" charset="0"/>
                <a:cs typeface="Times New Roman" panose="02020603050405020304" pitchFamily="18" charset="0"/>
              </a:rPr>
              <a:t>If sub is not included on the list, please contact Ernesto Argumaniz (</a:t>
            </a:r>
            <a:r>
              <a:rPr lang="en-US" sz="1000" dirty="0">
                <a:latin typeface="Times New Roman" panose="02020603050405020304" pitchFamily="18" charset="0"/>
                <a:cs typeface="Times New Roman" panose="02020603050405020304" pitchFamily="18" charset="0"/>
                <a:hlinkClick r:id="rId4"/>
              </a:rPr>
              <a:t>eargumaniz@calstatela.edu</a:t>
            </a:r>
            <a:r>
              <a:rPr lang="en-US" sz="1000" dirty="0">
                <a:latin typeface="Times New Roman" panose="02020603050405020304" pitchFamily="18" charset="0"/>
                <a:cs typeface="Times New Roman" panose="02020603050405020304" pitchFamily="18" charset="0"/>
              </a:rPr>
              <a:t>) or Rowynn Spencer (</a:t>
            </a:r>
            <a:r>
              <a:rPr lang="en-US" sz="1000" dirty="0">
                <a:latin typeface="Times New Roman" panose="02020603050405020304" pitchFamily="18" charset="0"/>
                <a:cs typeface="Times New Roman" panose="02020603050405020304" pitchFamily="18" charset="0"/>
                <a:hlinkClick r:id="rId5"/>
              </a:rPr>
              <a:t>rspencer@calstatela.edu</a:t>
            </a:r>
            <a:r>
              <a:rPr lang="en-US" sz="1000" dirty="0">
                <a:latin typeface="Times New Roman" panose="02020603050405020304" pitchFamily="18" charset="0"/>
                <a:cs typeface="Times New Roman" panose="02020603050405020304" pitchFamily="18" charset="0"/>
              </a:rPr>
              <a:t>) and they can add the subcontractor for you.</a:t>
            </a:r>
          </a:p>
        </p:txBody>
      </p:sp>
    </p:spTree>
    <p:extLst>
      <p:ext uri="{BB962C8B-B14F-4D97-AF65-F5344CB8AC3E}">
        <p14:creationId xmlns:p14="http://schemas.microsoft.com/office/powerpoint/2010/main" val="268303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pic>
        <p:nvPicPr>
          <p:cNvPr id="3" name="Picture 2"/>
          <p:cNvPicPr>
            <a:picLocks noChangeAspect="1"/>
          </p:cNvPicPr>
          <p:nvPr/>
        </p:nvPicPr>
        <p:blipFill>
          <a:blip r:embed="rId3"/>
          <a:stretch>
            <a:fillRect/>
          </a:stretch>
        </p:blipFill>
        <p:spPr>
          <a:xfrm>
            <a:off x="679322" y="2100842"/>
            <a:ext cx="10970812" cy="4216400"/>
          </a:xfrm>
          <a:prstGeom prst="rect">
            <a:avLst/>
          </a:prstGeom>
        </p:spPr>
      </p:pic>
      <p:sp>
        <p:nvSpPr>
          <p:cNvPr id="4" name="TextBox 3"/>
          <p:cNvSpPr txBox="1"/>
          <p:nvPr/>
        </p:nvSpPr>
        <p:spPr>
          <a:xfrm>
            <a:off x="679322" y="1142105"/>
            <a:ext cx="10792242" cy="692497"/>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Export Control</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Answer the questions regarding Export Control issues for this proposal.</a:t>
            </a:r>
          </a:p>
        </p:txBody>
      </p:sp>
      <p:sp>
        <p:nvSpPr>
          <p:cNvPr id="5" name="Up Arrow 4"/>
          <p:cNvSpPr/>
          <p:nvPr/>
        </p:nvSpPr>
        <p:spPr>
          <a:xfrm flipH="1">
            <a:off x="6542116" y="6317242"/>
            <a:ext cx="124693" cy="1828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66809" y="6317242"/>
            <a:ext cx="1215350"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Save to Move Forward!</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89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sp>
        <p:nvSpPr>
          <p:cNvPr id="3" name="TextBox 2"/>
          <p:cNvSpPr txBox="1"/>
          <p:nvPr/>
        </p:nvSpPr>
        <p:spPr>
          <a:xfrm>
            <a:off x="679322" y="1142105"/>
            <a:ext cx="10792242" cy="692497"/>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Intellectual Property</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Answer the questions regarding potential Intellectual Property issues for this proposal.</a:t>
            </a:r>
          </a:p>
        </p:txBody>
      </p:sp>
      <p:pic>
        <p:nvPicPr>
          <p:cNvPr id="4" name="Picture 3"/>
          <p:cNvPicPr>
            <a:picLocks noChangeAspect="1"/>
          </p:cNvPicPr>
          <p:nvPr/>
        </p:nvPicPr>
        <p:blipFill>
          <a:blip r:embed="rId3"/>
          <a:stretch>
            <a:fillRect/>
          </a:stretch>
        </p:blipFill>
        <p:spPr>
          <a:xfrm>
            <a:off x="679322" y="2100842"/>
            <a:ext cx="10792242" cy="4359226"/>
          </a:xfrm>
          <a:prstGeom prst="rect">
            <a:avLst/>
          </a:prstGeom>
        </p:spPr>
      </p:pic>
      <p:sp>
        <p:nvSpPr>
          <p:cNvPr id="5" name="Up Arrow 4"/>
          <p:cNvSpPr/>
          <p:nvPr/>
        </p:nvSpPr>
        <p:spPr>
          <a:xfrm flipH="1">
            <a:off x="7980218" y="6460068"/>
            <a:ext cx="124693" cy="1828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179725" y="6460068"/>
            <a:ext cx="1215350"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Save to Move Forward!</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352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sp>
        <p:nvSpPr>
          <p:cNvPr id="3" name="TextBox 2"/>
          <p:cNvSpPr txBox="1"/>
          <p:nvPr/>
        </p:nvSpPr>
        <p:spPr>
          <a:xfrm>
            <a:off x="679322" y="1142105"/>
            <a:ext cx="10792242" cy="1246495"/>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Location of Sponsored Activities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section serves as the place to indicate where your research will occur. You will assign a percentage to each location. Percentages should reflect the portion of the total budget that would be expended in each location.</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sum of percentages in all locations must equal 100%.</a:t>
            </a:r>
          </a:p>
        </p:txBody>
      </p:sp>
      <p:pic>
        <p:nvPicPr>
          <p:cNvPr id="4" name="Picture 3"/>
          <p:cNvPicPr>
            <a:picLocks noChangeAspect="1"/>
          </p:cNvPicPr>
          <p:nvPr/>
        </p:nvPicPr>
        <p:blipFill>
          <a:blip r:embed="rId3"/>
          <a:stretch>
            <a:fillRect/>
          </a:stretch>
        </p:blipFill>
        <p:spPr>
          <a:xfrm>
            <a:off x="679322" y="2460567"/>
            <a:ext cx="10792242" cy="3981502"/>
          </a:xfrm>
          <a:prstGeom prst="rect">
            <a:avLst/>
          </a:prstGeom>
        </p:spPr>
      </p:pic>
    </p:spTree>
    <p:extLst>
      <p:ext uri="{BB962C8B-B14F-4D97-AF65-F5344CB8AC3E}">
        <p14:creationId xmlns:p14="http://schemas.microsoft.com/office/powerpoint/2010/main" val="4235004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sp>
        <p:nvSpPr>
          <p:cNvPr id="3" name="TextBox 2"/>
          <p:cNvSpPr txBox="1"/>
          <p:nvPr/>
        </p:nvSpPr>
        <p:spPr>
          <a:xfrm>
            <a:off x="679322" y="1142105"/>
            <a:ext cx="10792242" cy="415498"/>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Location of Sponsored Activities</a:t>
            </a:r>
          </a:p>
        </p:txBody>
      </p:sp>
      <p:pic>
        <p:nvPicPr>
          <p:cNvPr id="8" name="Picture 7"/>
          <p:cNvPicPr>
            <a:picLocks noChangeAspect="1"/>
          </p:cNvPicPr>
          <p:nvPr/>
        </p:nvPicPr>
        <p:blipFill>
          <a:blip r:embed="rId3"/>
          <a:stretch>
            <a:fillRect/>
          </a:stretch>
        </p:blipFill>
        <p:spPr>
          <a:xfrm>
            <a:off x="679322" y="2681806"/>
            <a:ext cx="7143750" cy="1390650"/>
          </a:xfrm>
          <a:prstGeom prst="rect">
            <a:avLst/>
          </a:prstGeom>
        </p:spPr>
      </p:pic>
      <p:pic>
        <p:nvPicPr>
          <p:cNvPr id="9" name="Picture 8"/>
          <p:cNvPicPr>
            <a:picLocks noChangeAspect="1"/>
          </p:cNvPicPr>
          <p:nvPr/>
        </p:nvPicPr>
        <p:blipFill>
          <a:blip r:embed="rId4"/>
          <a:stretch>
            <a:fillRect/>
          </a:stretch>
        </p:blipFill>
        <p:spPr>
          <a:xfrm>
            <a:off x="679322" y="5132089"/>
            <a:ext cx="6848475" cy="1362075"/>
          </a:xfrm>
          <a:prstGeom prst="rect">
            <a:avLst/>
          </a:prstGeom>
        </p:spPr>
      </p:pic>
      <p:sp>
        <p:nvSpPr>
          <p:cNvPr id="13" name="TextBox 12"/>
          <p:cNvSpPr txBox="1"/>
          <p:nvPr/>
        </p:nvSpPr>
        <p:spPr>
          <a:xfrm>
            <a:off x="679322" y="1828824"/>
            <a:ext cx="1079224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On-Campus Locations:</a:t>
            </a:r>
            <a:r>
              <a:rPr lang="en-US" dirty="0">
                <a:latin typeface="Times New Roman" panose="02020603050405020304" pitchFamily="18" charset="0"/>
                <a:cs typeface="Times New Roman" panose="02020603050405020304" pitchFamily="18" charset="0"/>
              </a:rPr>
              <a:t> Enter specific campus location(s) where research will be conducted. Be as precise as possible</a:t>
            </a:r>
            <a:r>
              <a:rPr lang="en-US" dirty="0"/>
              <a:t>.</a:t>
            </a:r>
          </a:p>
        </p:txBody>
      </p:sp>
      <p:sp>
        <p:nvSpPr>
          <p:cNvPr id="14" name="TextBox 13"/>
          <p:cNvSpPr txBox="1"/>
          <p:nvPr/>
        </p:nvSpPr>
        <p:spPr>
          <a:xfrm>
            <a:off x="679322" y="4279107"/>
            <a:ext cx="10792242" cy="646331"/>
          </a:xfrm>
          <a:prstGeom prst="rect">
            <a:avLst/>
          </a:prstGeom>
          <a:noFill/>
        </p:spPr>
        <p:txBody>
          <a:bodyPr wrap="square" rtlCol="0">
            <a:spAutoFit/>
          </a:bodyPr>
          <a:lstStyle/>
          <a:p>
            <a:r>
              <a:rPr lang="en-US" b="1" dirty="0"/>
              <a:t>In-State County Locations: </a:t>
            </a:r>
            <a:r>
              <a:rPr lang="en-US" dirty="0"/>
              <a:t>From the drop-down menu, select the county or counties in which sponsored activities will occur. Select one county at a time to add several counties.</a:t>
            </a:r>
          </a:p>
        </p:txBody>
      </p:sp>
    </p:spTree>
    <p:extLst>
      <p:ext uri="{BB962C8B-B14F-4D97-AF65-F5344CB8AC3E}">
        <p14:creationId xmlns:p14="http://schemas.microsoft.com/office/powerpoint/2010/main" val="50293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sp>
        <p:nvSpPr>
          <p:cNvPr id="3" name="TextBox 2"/>
          <p:cNvSpPr txBox="1"/>
          <p:nvPr/>
        </p:nvSpPr>
        <p:spPr>
          <a:xfrm>
            <a:off x="679322" y="1142105"/>
            <a:ext cx="10792242" cy="415498"/>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Location of Sponsored Activities</a:t>
            </a:r>
          </a:p>
        </p:txBody>
      </p:sp>
      <p:sp>
        <p:nvSpPr>
          <p:cNvPr id="13" name="TextBox 12"/>
          <p:cNvSpPr txBox="1"/>
          <p:nvPr/>
        </p:nvSpPr>
        <p:spPr>
          <a:xfrm>
            <a:off x="679322" y="1892729"/>
            <a:ext cx="1079224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Out-of-Country Locations: </a:t>
            </a:r>
            <a:r>
              <a:rPr lang="en-US" dirty="0">
                <a:latin typeface="Times New Roman" panose="02020603050405020304" pitchFamily="18" charset="0"/>
                <a:cs typeface="Times New Roman" panose="02020603050405020304" pitchFamily="18" charset="0"/>
              </a:rPr>
              <a:t>From the drop-down menu, select the country or countries in which sponsored activities will occur. Select one country at a time to add several countries.</a:t>
            </a:r>
          </a:p>
        </p:txBody>
      </p:sp>
      <p:sp>
        <p:nvSpPr>
          <p:cNvPr id="14" name="TextBox 13"/>
          <p:cNvSpPr txBox="1"/>
          <p:nvPr/>
        </p:nvSpPr>
        <p:spPr>
          <a:xfrm>
            <a:off x="679322" y="4140607"/>
            <a:ext cx="10792242" cy="9233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Out-of-State Locations: </a:t>
            </a:r>
            <a:r>
              <a:rPr lang="en-US" dirty="0">
                <a:latin typeface="Times New Roman" panose="02020603050405020304" pitchFamily="18" charset="0"/>
                <a:cs typeface="Times New Roman" panose="02020603050405020304" pitchFamily="18" charset="0"/>
              </a:rPr>
              <a:t>From the drop-down menu, select the state(s) in which sponsored activities will occur. Select one state at a time to add several states. You can also select the special entry "All States" if work will occur in all states.</a:t>
            </a:r>
          </a:p>
        </p:txBody>
      </p:sp>
      <p:pic>
        <p:nvPicPr>
          <p:cNvPr id="10" name="Picture 9"/>
          <p:cNvPicPr>
            <a:picLocks noChangeAspect="1"/>
          </p:cNvPicPr>
          <p:nvPr/>
        </p:nvPicPr>
        <p:blipFill>
          <a:blip r:embed="rId3"/>
          <a:stretch>
            <a:fillRect/>
          </a:stretch>
        </p:blipFill>
        <p:spPr>
          <a:xfrm>
            <a:off x="679322" y="2710381"/>
            <a:ext cx="6819900" cy="1362075"/>
          </a:xfrm>
          <a:prstGeom prst="rect">
            <a:avLst/>
          </a:prstGeom>
        </p:spPr>
      </p:pic>
      <p:pic>
        <p:nvPicPr>
          <p:cNvPr id="11" name="Picture 10"/>
          <p:cNvPicPr>
            <a:picLocks noChangeAspect="1"/>
          </p:cNvPicPr>
          <p:nvPr/>
        </p:nvPicPr>
        <p:blipFill>
          <a:blip r:embed="rId4"/>
          <a:stretch>
            <a:fillRect/>
          </a:stretch>
        </p:blipFill>
        <p:spPr>
          <a:xfrm>
            <a:off x="679322" y="5132089"/>
            <a:ext cx="7115175" cy="1381125"/>
          </a:xfrm>
          <a:prstGeom prst="rect">
            <a:avLst/>
          </a:prstGeom>
        </p:spPr>
      </p:pic>
    </p:spTree>
    <p:extLst>
      <p:ext uri="{BB962C8B-B14F-4D97-AF65-F5344CB8AC3E}">
        <p14:creationId xmlns:p14="http://schemas.microsoft.com/office/powerpoint/2010/main" val="810946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sp>
        <p:nvSpPr>
          <p:cNvPr id="4" name="TextBox 3"/>
          <p:cNvSpPr txBox="1"/>
          <p:nvPr/>
        </p:nvSpPr>
        <p:spPr>
          <a:xfrm>
            <a:off x="679322" y="1142105"/>
            <a:ext cx="10792242" cy="415498"/>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Proposal Abstract</a:t>
            </a:r>
          </a:p>
        </p:txBody>
      </p:sp>
      <p:pic>
        <p:nvPicPr>
          <p:cNvPr id="5" name="Picture 4"/>
          <p:cNvPicPr>
            <a:picLocks noChangeAspect="1"/>
          </p:cNvPicPr>
          <p:nvPr/>
        </p:nvPicPr>
        <p:blipFill>
          <a:blip r:embed="rId3"/>
          <a:stretch>
            <a:fillRect/>
          </a:stretch>
        </p:blipFill>
        <p:spPr>
          <a:xfrm>
            <a:off x="679322" y="1762298"/>
            <a:ext cx="10792242" cy="4261744"/>
          </a:xfrm>
          <a:prstGeom prst="rect">
            <a:avLst/>
          </a:prstGeom>
        </p:spPr>
      </p:pic>
      <p:sp>
        <p:nvSpPr>
          <p:cNvPr id="6" name="Left Arrow 5"/>
          <p:cNvSpPr/>
          <p:nvPr/>
        </p:nvSpPr>
        <p:spPr>
          <a:xfrm>
            <a:off x="4618759" y="2565949"/>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5444490" y="3399992"/>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00404" y="2473959"/>
            <a:ext cx="3817142" cy="400110"/>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This permission authorization is regarding internal Cal State LA permissions only.</a:t>
            </a:r>
          </a:p>
        </p:txBody>
      </p:sp>
      <p:sp>
        <p:nvSpPr>
          <p:cNvPr id="9" name="Rectangle 8"/>
          <p:cNvSpPr/>
          <p:nvPr/>
        </p:nvSpPr>
        <p:spPr>
          <a:xfrm>
            <a:off x="6075443" y="3384946"/>
            <a:ext cx="4632979"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Please enter Abstract/Summary.</a:t>
            </a:r>
          </a:p>
        </p:txBody>
      </p:sp>
      <p:sp>
        <p:nvSpPr>
          <p:cNvPr id="10" name="Left Arrow 9"/>
          <p:cNvSpPr/>
          <p:nvPr/>
        </p:nvSpPr>
        <p:spPr>
          <a:xfrm>
            <a:off x="5444490" y="5281439"/>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75442" y="5251349"/>
            <a:ext cx="4632979" cy="246221"/>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Select the Science Code for this proposal that describes the type of research.</a:t>
            </a:r>
          </a:p>
        </p:txBody>
      </p:sp>
      <p:sp>
        <p:nvSpPr>
          <p:cNvPr id="12" name="Up Arrow 11"/>
          <p:cNvSpPr/>
          <p:nvPr/>
        </p:nvSpPr>
        <p:spPr>
          <a:xfrm flipH="1">
            <a:off x="6941126" y="6024042"/>
            <a:ext cx="166255" cy="2769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76581" y="6102052"/>
            <a:ext cx="1215350"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Save to Move Forward!</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69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pic>
        <p:nvPicPr>
          <p:cNvPr id="3" name="Picture 2">
            <a:extLst>
              <a:ext uri="{FF2B5EF4-FFF2-40B4-BE49-F238E27FC236}">
                <a16:creationId xmlns:a16="http://schemas.microsoft.com/office/drawing/2014/main" id="{6AA0F465-F3B6-49AF-90C2-67B7E33E6840}"/>
              </a:ext>
            </a:extLst>
          </p:cNvPr>
          <p:cNvPicPr>
            <a:picLocks noChangeAspect="1"/>
          </p:cNvPicPr>
          <p:nvPr/>
        </p:nvPicPr>
        <p:blipFill>
          <a:blip r:embed="rId3"/>
          <a:stretch>
            <a:fillRect/>
          </a:stretch>
        </p:blipFill>
        <p:spPr>
          <a:xfrm>
            <a:off x="679323" y="1954924"/>
            <a:ext cx="8299140" cy="4532586"/>
          </a:xfrm>
          <a:prstGeom prst="rect">
            <a:avLst/>
          </a:prstGeom>
        </p:spPr>
      </p:pic>
      <p:sp>
        <p:nvSpPr>
          <p:cNvPr id="4" name="TextBox 3">
            <a:extLst>
              <a:ext uri="{FF2B5EF4-FFF2-40B4-BE49-F238E27FC236}">
                <a16:creationId xmlns:a16="http://schemas.microsoft.com/office/drawing/2014/main" id="{32F68905-EEC5-4F4A-B277-458F5908BCD7}"/>
              </a:ext>
            </a:extLst>
          </p:cNvPr>
          <p:cNvSpPr txBox="1"/>
          <p:nvPr/>
        </p:nvSpPr>
        <p:spPr>
          <a:xfrm>
            <a:off x="679322" y="1142105"/>
            <a:ext cx="10792242" cy="692497"/>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Budget</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internal detailed budget (in Excel) will need to be completed.</a:t>
            </a:r>
          </a:p>
        </p:txBody>
      </p:sp>
      <p:sp>
        <p:nvSpPr>
          <p:cNvPr id="5" name="Left Arrow 5">
            <a:extLst>
              <a:ext uri="{FF2B5EF4-FFF2-40B4-BE49-F238E27FC236}">
                <a16:creationId xmlns:a16="http://schemas.microsoft.com/office/drawing/2014/main" id="{8C2FE66A-E32C-4BFF-9B49-CE1C25BEFDEE}"/>
              </a:ext>
            </a:extLst>
          </p:cNvPr>
          <p:cNvSpPr/>
          <p:nvPr/>
        </p:nvSpPr>
        <p:spPr>
          <a:xfrm rot="19720335">
            <a:off x="3794951" y="2883122"/>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6FE309-227D-4AC1-853C-324C02A4B3CD}"/>
              </a:ext>
            </a:extLst>
          </p:cNvPr>
          <p:cNvSpPr/>
          <p:nvPr/>
        </p:nvSpPr>
        <p:spPr>
          <a:xfrm>
            <a:off x="4187429" y="2578836"/>
            <a:ext cx="3817142" cy="261610"/>
          </a:xfrm>
          <a:prstGeom prst="rect">
            <a:avLst/>
          </a:prstGeom>
        </p:spPr>
        <p:txBody>
          <a:bodyPr wrap="square">
            <a:spAutoFit/>
          </a:bodyPr>
          <a:lstStyle/>
          <a:p>
            <a:r>
              <a:rPr lang="en-US" sz="1100" b="1" dirty="0">
                <a:latin typeface="Times New Roman" panose="02020603050405020304" pitchFamily="18" charset="0"/>
                <a:cs typeface="Times New Roman" panose="02020603050405020304" pitchFamily="18" charset="0"/>
              </a:rPr>
              <a:t>Number of years in the project.</a:t>
            </a:r>
          </a:p>
        </p:txBody>
      </p:sp>
      <p:sp>
        <p:nvSpPr>
          <p:cNvPr id="7" name="Left Arrow 7">
            <a:extLst>
              <a:ext uri="{FF2B5EF4-FFF2-40B4-BE49-F238E27FC236}">
                <a16:creationId xmlns:a16="http://schemas.microsoft.com/office/drawing/2014/main" id="{30B03163-1EDF-49F4-A884-CC8FAE986829}"/>
              </a:ext>
            </a:extLst>
          </p:cNvPr>
          <p:cNvSpPr/>
          <p:nvPr/>
        </p:nvSpPr>
        <p:spPr>
          <a:xfrm rot="19720335">
            <a:off x="6527590" y="2852703"/>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9">
            <a:extLst>
              <a:ext uri="{FF2B5EF4-FFF2-40B4-BE49-F238E27FC236}">
                <a16:creationId xmlns:a16="http://schemas.microsoft.com/office/drawing/2014/main" id="{C0EA44BE-95CD-4A08-BBE9-03097A949B75}"/>
              </a:ext>
            </a:extLst>
          </p:cNvPr>
          <p:cNvSpPr/>
          <p:nvPr/>
        </p:nvSpPr>
        <p:spPr>
          <a:xfrm>
            <a:off x="7505807" y="3248227"/>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2338CC-1503-4B51-9626-4AE336552AC9}"/>
              </a:ext>
            </a:extLst>
          </p:cNvPr>
          <p:cNvSpPr/>
          <p:nvPr/>
        </p:nvSpPr>
        <p:spPr>
          <a:xfrm>
            <a:off x="6943707" y="2646104"/>
            <a:ext cx="3817142" cy="261610"/>
          </a:xfrm>
          <a:prstGeom prst="rect">
            <a:avLst/>
          </a:prstGeom>
        </p:spPr>
        <p:txBody>
          <a:bodyPr wrap="square">
            <a:spAutoFit/>
          </a:bodyPr>
          <a:lstStyle/>
          <a:p>
            <a:r>
              <a:rPr lang="en-US" sz="1100" b="1" dirty="0">
                <a:latin typeface="Times New Roman" panose="02020603050405020304" pitchFamily="18" charset="0"/>
                <a:cs typeface="Times New Roman" panose="02020603050405020304" pitchFamily="18" charset="0"/>
              </a:rPr>
              <a:t>Performance period of Current Period</a:t>
            </a:r>
          </a:p>
        </p:txBody>
      </p:sp>
      <p:sp>
        <p:nvSpPr>
          <p:cNvPr id="10" name="Rectangle 9">
            <a:extLst>
              <a:ext uri="{FF2B5EF4-FFF2-40B4-BE49-F238E27FC236}">
                <a16:creationId xmlns:a16="http://schemas.microsoft.com/office/drawing/2014/main" id="{5513BCD4-2AE0-4925-A06E-61112F3E6167}"/>
              </a:ext>
            </a:extLst>
          </p:cNvPr>
          <p:cNvSpPr/>
          <p:nvPr/>
        </p:nvSpPr>
        <p:spPr>
          <a:xfrm>
            <a:off x="8004571" y="3218686"/>
            <a:ext cx="2436886" cy="261610"/>
          </a:xfrm>
          <a:prstGeom prst="rect">
            <a:avLst/>
          </a:prstGeom>
        </p:spPr>
        <p:txBody>
          <a:bodyPr wrap="none">
            <a:spAutoFit/>
          </a:bodyPr>
          <a:lstStyle/>
          <a:p>
            <a:r>
              <a:rPr lang="en-US" sz="1100" b="1" dirty="0">
                <a:latin typeface="Times New Roman" panose="02020603050405020304" pitchFamily="18" charset="0"/>
                <a:cs typeface="Times New Roman" panose="02020603050405020304" pitchFamily="18" charset="0"/>
              </a:rPr>
              <a:t>Performance period of Entire Project</a:t>
            </a:r>
          </a:p>
        </p:txBody>
      </p:sp>
      <p:sp>
        <p:nvSpPr>
          <p:cNvPr id="11" name="Left Arrow 18">
            <a:extLst>
              <a:ext uri="{FF2B5EF4-FFF2-40B4-BE49-F238E27FC236}">
                <a16:creationId xmlns:a16="http://schemas.microsoft.com/office/drawing/2014/main" id="{304C385D-1ED3-4569-8B6A-1F6C016D6710}"/>
              </a:ext>
            </a:extLst>
          </p:cNvPr>
          <p:cNvSpPr/>
          <p:nvPr/>
        </p:nvSpPr>
        <p:spPr>
          <a:xfrm>
            <a:off x="7814866" y="4589546"/>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FEDFCE-2CE4-4A4A-88BE-1CD073001948}"/>
              </a:ext>
            </a:extLst>
          </p:cNvPr>
          <p:cNvSpPr/>
          <p:nvPr/>
        </p:nvSpPr>
        <p:spPr>
          <a:xfrm>
            <a:off x="8426742" y="4453432"/>
            <a:ext cx="3484106" cy="600164"/>
          </a:xfrm>
          <a:prstGeom prst="rect">
            <a:avLst/>
          </a:prstGeom>
        </p:spPr>
        <p:txBody>
          <a:bodyPr wrap="square">
            <a:spAutoFit/>
          </a:bodyPr>
          <a:lstStyle/>
          <a:p>
            <a:r>
              <a:rPr lang="en-US" sz="1100" b="1" dirty="0">
                <a:latin typeface="Times New Roman" panose="02020603050405020304" pitchFamily="18" charset="0"/>
                <a:cs typeface="Times New Roman" panose="02020603050405020304" pitchFamily="18" charset="0"/>
              </a:rPr>
              <a:t>Cost Share:</a:t>
            </a:r>
            <a:r>
              <a:rPr lang="en-US" sz="1100" dirty="0">
                <a:latin typeface="Times New Roman" panose="02020603050405020304" pitchFamily="18" charset="0"/>
                <a:cs typeface="Times New Roman" panose="02020603050405020304" pitchFamily="18" charset="0"/>
              </a:rPr>
              <a:t> If cost-share is internal, include the unit (Department or College) that will authorize the cost share commitment.</a:t>
            </a:r>
          </a:p>
        </p:txBody>
      </p:sp>
      <p:sp>
        <p:nvSpPr>
          <p:cNvPr id="14" name="TextBox 13">
            <a:extLst>
              <a:ext uri="{FF2B5EF4-FFF2-40B4-BE49-F238E27FC236}">
                <a16:creationId xmlns:a16="http://schemas.microsoft.com/office/drawing/2014/main" id="{48954C37-15D3-4EB8-8208-EE2C901C1CC3}"/>
              </a:ext>
            </a:extLst>
          </p:cNvPr>
          <p:cNvSpPr txBox="1"/>
          <p:nvPr/>
        </p:nvSpPr>
        <p:spPr>
          <a:xfrm>
            <a:off x="8326689" y="5303731"/>
            <a:ext cx="3484106" cy="769441"/>
          </a:xfrm>
          <a:prstGeom prst="rect">
            <a:avLst/>
          </a:prstGeom>
          <a:noFill/>
        </p:spPr>
        <p:txBody>
          <a:bodyPr wrap="square">
            <a:spAutoFit/>
          </a:bodyPr>
          <a:lstStyle/>
          <a:p>
            <a:r>
              <a:rPr lang="en-US" sz="1100" b="1" dirty="0">
                <a:latin typeface="Times New Roman" panose="02020603050405020304" pitchFamily="18" charset="0"/>
                <a:cs typeface="Times New Roman" panose="02020603050405020304" pitchFamily="18" charset="0"/>
              </a:rPr>
              <a:t>Cost Share:</a:t>
            </a:r>
            <a:r>
              <a:rPr lang="en-US" sz="1100" dirty="0">
                <a:latin typeface="Times New Roman" panose="02020603050405020304" pitchFamily="18" charset="0"/>
                <a:cs typeface="Times New Roman" panose="02020603050405020304" pitchFamily="18" charset="0"/>
              </a:rPr>
              <a:t> If cost-share is external, include the Organization’s Name and amount committed. Cost-share commitments from Third Parties must be requested and uploaded in the “Proposal Attachments” section.</a:t>
            </a:r>
          </a:p>
        </p:txBody>
      </p:sp>
      <p:sp>
        <p:nvSpPr>
          <p:cNvPr id="15" name="Left Arrow 18">
            <a:extLst>
              <a:ext uri="{FF2B5EF4-FFF2-40B4-BE49-F238E27FC236}">
                <a16:creationId xmlns:a16="http://schemas.microsoft.com/office/drawing/2014/main" id="{FC96ADEE-CDDD-496F-B9D6-38DB2B253F8D}"/>
              </a:ext>
            </a:extLst>
          </p:cNvPr>
          <p:cNvSpPr/>
          <p:nvPr/>
        </p:nvSpPr>
        <p:spPr>
          <a:xfrm>
            <a:off x="7814866" y="5538528"/>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8">
            <a:extLst>
              <a:ext uri="{FF2B5EF4-FFF2-40B4-BE49-F238E27FC236}">
                <a16:creationId xmlns:a16="http://schemas.microsoft.com/office/drawing/2014/main" id="{F3EB6060-3B4C-4E0C-8AE2-DC219A8DED58}"/>
              </a:ext>
            </a:extLst>
          </p:cNvPr>
          <p:cNvSpPr/>
          <p:nvPr/>
        </p:nvSpPr>
        <p:spPr>
          <a:xfrm>
            <a:off x="8973632" y="3830504"/>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2228C6-EF84-44C4-AADD-E1DB59B9030A}"/>
              </a:ext>
            </a:extLst>
          </p:cNvPr>
          <p:cNvSpPr/>
          <p:nvPr/>
        </p:nvSpPr>
        <p:spPr>
          <a:xfrm>
            <a:off x="9472396" y="3675583"/>
            <a:ext cx="2338399" cy="430887"/>
          </a:xfrm>
          <a:prstGeom prst="rect">
            <a:avLst/>
          </a:prstGeom>
        </p:spPr>
        <p:txBody>
          <a:bodyPr wrap="square">
            <a:spAutoFit/>
          </a:bodyPr>
          <a:lstStyle/>
          <a:p>
            <a:r>
              <a:rPr lang="en-US" sz="1100" b="1" dirty="0">
                <a:latin typeface="Times New Roman" panose="02020603050405020304" pitchFamily="18" charset="0"/>
                <a:cs typeface="Times New Roman" panose="02020603050405020304" pitchFamily="18" charset="0"/>
              </a:rPr>
              <a:t>Cost Share:</a:t>
            </a:r>
            <a:r>
              <a:rPr lang="en-US" sz="1100" dirty="0">
                <a:latin typeface="Times New Roman" panose="02020603050405020304" pitchFamily="18" charset="0"/>
                <a:cs typeface="Times New Roman" panose="02020603050405020304" pitchFamily="18" charset="0"/>
              </a:rPr>
              <a:t> If cost-share is required, select “Yes”</a:t>
            </a:r>
          </a:p>
        </p:txBody>
      </p:sp>
    </p:spTree>
    <p:extLst>
      <p:ext uri="{BB962C8B-B14F-4D97-AF65-F5344CB8AC3E}">
        <p14:creationId xmlns:p14="http://schemas.microsoft.com/office/powerpoint/2010/main" val="370119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1320" y="1053474"/>
            <a:ext cx="5595330" cy="1077218"/>
          </a:xfrm>
          <a:prstGeom prst="rect">
            <a:avLst/>
          </a:prstGeom>
          <a:ln w="12700">
            <a:solidFill>
              <a:schemeClr val="tx1"/>
            </a:solidFill>
          </a:ln>
        </p:spPr>
        <p:txBody>
          <a:bodyPr wrap="square">
            <a:spAutoFit/>
          </a:bodyPr>
          <a:lstStyle/>
          <a:p>
            <a:pPr>
              <a:spcAft>
                <a:spcPts val="1200"/>
              </a:spcAft>
            </a:pPr>
            <a:r>
              <a:rPr lang="en-US" b="1" dirty="0">
                <a:latin typeface="Times New Roman" panose="02020603050405020304" pitchFamily="18" charset="0"/>
                <a:cs typeface="Times New Roman" panose="02020603050405020304" pitchFamily="18" charset="0"/>
              </a:rPr>
              <a:t>Cayuse Login:   </a:t>
            </a:r>
            <a:r>
              <a:rPr lang="en-US" b="1" u="sng" dirty="0">
                <a:latin typeface="Times New Roman" panose="02020603050405020304" pitchFamily="18" charset="0"/>
                <a:cs typeface="Times New Roman" panose="02020603050405020304" pitchFamily="18" charset="0"/>
                <a:hlinkClick r:id="rId2"/>
              </a:rPr>
              <a:t>https://uascalstatela.cayuse424.com/</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Username:</a:t>
            </a:r>
            <a:r>
              <a:rPr lang="en-US" dirty="0">
                <a:latin typeface="Times New Roman" panose="02020603050405020304" pitchFamily="18" charset="0"/>
                <a:cs typeface="Times New Roman" panose="02020603050405020304" pitchFamily="18" charset="0"/>
              </a:rPr>
              <a:t>   Your Cal State LA ID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LastName123)</a:t>
            </a:r>
          </a:p>
          <a:p>
            <a:r>
              <a:rPr lang="en-US" b="1" dirty="0">
                <a:latin typeface="Times New Roman" panose="02020603050405020304" pitchFamily="18" charset="0"/>
                <a:cs typeface="Times New Roman" panose="02020603050405020304" pitchFamily="18" charset="0"/>
              </a:rPr>
              <a:t>Password:</a:t>
            </a:r>
            <a:r>
              <a:rPr lang="en-US" dirty="0">
                <a:latin typeface="Times New Roman" panose="02020603050405020304" pitchFamily="18" charset="0"/>
                <a:cs typeface="Times New Roman" panose="02020603050405020304" pitchFamily="18" charset="0"/>
              </a:rPr>
              <a:t>    Your single sign-on Cal State LA password</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pic>
        <p:nvPicPr>
          <p:cNvPr id="6" name="Picture 5"/>
          <p:cNvPicPr>
            <a:picLocks noChangeAspect="1"/>
          </p:cNvPicPr>
          <p:nvPr/>
        </p:nvPicPr>
        <p:blipFill>
          <a:blip r:embed="rId4"/>
          <a:stretch>
            <a:fillRect/>
          </a:stretch>
        </p:blipFill>
        <p:spPr>
          <a:xfrm>
            <a:off x="4180348" y="2308301"/>
            <a:ext cx="3117273" cy="3776749"/>
          </a:xfrm>
          <a:prstGeom prst="rect">
            <a:avLst/>
          </a:prstGeom>
        </p:spPr>
      </p:pic>
    </p:spTree>
    <p:extLst>
      <p:ext uri="{BB962C8B-B14F-4D97-AF65-F5344CB8AC3E}">
        <p14:creationId xmlns:p14="http://schemas.microsoft.com/office/powerpoint/2010/main" val="1424645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sp>
        <p:nvSpPr>
          <p:cNvPr id="4" name="TextBox 3"/>
          <p:cNvSpPr txBox="1"/>
          <p:nvPr/>
        </p:nvSpPr>
        <p:spPr>
          <a:xfrm>
            <a:off x="679322" y="1142105"/>
            <a:ext cx="10792242" cy="415498"/>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Budget</a:t>
            </a:r>
          </a:p>
        </p:txBody>
      </p:sp>
      <p:pic>
        <p:nvPicPr>
          <p:cNvPr id="3" name="Picture 2">
            <a:extLst>
              <a:ext uri="{FF2B5EF4-FFF2-40B4-BE49-F238E27FC236}">
                <a16:creationId xmlns:a16="http://schemas.microsoft.com/office/drawing/2014/main" id="{D50EB99F-221C-413C-B62B-FCBC9DC40763}"/>
              </a:ext>
            </a:extLst>
          </p:cNvPr>
          <p:cNvPicPr>
            <a:picLocks noChangeAspect="1"/>
          </p:cNvPicPr>
          <p:nvPr/>
        </p:nvPicPr>
        <p:blipFill>
          <a:blip r:embed="rId3"/>
          <a:stretch>
            <a:fillRect/>
          </a:stretch>
        </p:blipFill>
        <p:spPr>
          <a:xfrm>
            <a:off x="808590" y="1628723"/>
            <a:ext cx="6632266" cy="4828080"/>
          </a:xfrm>
          <a:prstGeom prst="rect">
            <a:avLst/>
          </a:prstGeom>
        </p:spPr>
      </p:pic>
      <p:sp>
        <p:nvSpPr>
          <p:cNvPr id="6" name="Left Arrow 11">
            <a:extLst>
              <a:ext uri="{FF2B5EF4-FFF2-40B4-BE49-F238E27FC236}">
                <a16:creationId xmlns:a16="http://schemas.microsoft.com/office/drawing/2014/main" id="{55603B58-7E2F-4711-BBE4-91042E0066CD}"/>
              </a:ext>
            </a:extLst>
          </p:cNvPr>
          <p:cNvSpPr/>
          <p:nvPr/>
        </p:nvSpPr>
        <p:spPr>
          <a:xfrm>
            <a:off x="7191474" y="1976345"/>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50A620A-CB61-478F-B325-8D9510BCEB97}"/>
              </a:ext>
            </a:extLst>
          </p:cNvPr>
          <p:cNvSpPr/>
          <p:nvPr/>
        </p:nvSpPr>
        <p:spPr>
          <a:xfrm>
            <a:off x="7690238" y="1823843"/>
            <a:ext cx="2119447" cy="553998"/>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Click the F&amp;A Rate to choose the appropriate indirect rate for the project.</a:t>
            </a:r>
          </a:p>
        </p:txBody>
      </p:sp>
      <p:sp>
        <p:nvSpPr>
          <p:cNvPr id="8" name="Left Arrow 15">
            <a:extLst>
              <a:ext uri="{FF2B5EF4-FFF2-40B4-BE49-F238E27FC236}">
                <a16:creationId xmlns:a16="http://schemas.microsoft.com/office/drawing/2014/main" id="{17FDB33B-BEBF-4C7F-919E-32630CEE376A}"/>
              </a:ext>
            </a:extLst>
          </p:cNvPr>
          <p:cNvSpPr/>
          <p:nvPr/>
        </p:nvSpPr>
        <p:spPr>
          <a:xfrm>
            <a:off x="7191474" y="3212869"/>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ACC805-59FB-4F10-A9D1-C71EF6B1B7CC}"/>
              </a:ext>
            </a:extLst>
          </p:cNvPr>
          <p:cNvSpPr/>
          <p:nvPr/>
        </p:nvSpPr>
        <p:spPr>
          <a:xfrm>
            <a:off x="7690238" y="3043935"/>
            <a:ext cx="3649877" cy="553998"/>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Sponsor Direct Costs:</a:t>
            </a:r>
            <a:r>
              <a:rPr lang="en-US" sz="1000" dirty="0">
                <a:latin typeface="Times New Roman" panose="02020603050405020304" pitchFamily="18" charset="0"/>
                <a:cs typeface="Times New Roman" panose="02020603050405020304" pitchFamily="18" charset="0"/>
              </a:rPr>
              <a:t> Direct Costs of Current and Entire Project</a:t>
            </a:r>
          </a:p>
          <a:p>
            <a:r>
              <a:rPr lang="en-US" sz="1000" b="1" dirty="0">
                <a:latin typeface="Times New Roman" panose="02020603050405020304" pitchFamily="18" charset="0"/>
                <a:cs typeface="Times New Roman" panose="02020603050405020304" pitchFamily="18" charset="0"/>
              </a:rPr>
              <a:t>Base for F&amp;A Rate:</a:t>
            </a:r>
            <a:r>
              <a:rPr lang="en-US" sz="1000" dirty="0">
                <a:latin typeface="Times New Roman" panose="02020603050405020304" pitchFamily="18" charset="0"/>
                <a:cs typeface="Times New Roman" panose="02020603050405020304" pitchFamily="18" charset="0"/>
              </a:rPr>
              <a:t> Modified Total Direct Costs of Current and Entire Project</a:t>
            </a:r>
            <a:endParaRPr lang="en-US" sz="1000" b="1" dirty="0">
              <a:latin typeface="Times New Roman" panose="02020603050405020304" pitchFamily="18" charset="0"/>
              <a:cs typeface="Times New Roman" panose="02020603050405020304" pitchFamily="18" charset="0"/>
            </a:endParaRPr>
          </a:p>
        </p:txBody>
      </p:sp>
      <p:sp>
        <p:nvSpPr>
          <p:cNvPr id="10" name="Left Arrow 13">
            <a:extLst>
              <a:ext uri="{FF2B5EF4-FFF2-40B4-BE49-F238E27FC236}">
                <a16:creationId xmlns:a16="http://schemas.microsoft.com/office/drawing/2014/main" id="{32564A77-D3BF-45A7-BF7A-8C923CD4512B}"/>
              </a:ext>
            </a:extLst>
          </p:cNvPr>
          <p:cNvSpPr/>
          <p:nvPr/>
        </p:nvSpPr>
        <p:spPr>
          <a:xfrm>
            <a:off x="5769401" y="5013146"/>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1120D6-C97C-49D6-8837-E997E2C1961C}"/>
              </a:ext>
            </a:extLst>
          </p:cNvPr>
          <p:cNvSpPr/>
          <p:nvPr/>
        </p:nvSpPr>
        <p:spPr>
          <a:xfrm>
            <a:off x="6284597" y="4921156"/>
            <a:ext cx="2465364" cy="400110"/>
          </a:xfrm>
          <a:prstGeom prst="rect">
            <a:avLst/>
          </a:prstGeom>
        </p:spPr>
        <p:txBody>
          <a:bodyPr wrap="square">
            <a:spAutoFit/>
          </a:bodyPr>
          <a:lstStyle/>
          <a:p>
            <a:r>
              <a:rPr lang="en-US" sz="1000" b="1" dirty="0">
                <a:latin typeface="Times New Roman" panose="02020603050405020304" pitchFamily="18" charset="0"/>
                <a:cs typeface="Times New Roman" panose="02020603050405020304" pitchFamily="18" charset="0"/>
              </a:rPr>
              <a:t>If Yes, choose resource(s) from the list and provide explanation.</a:t>
            </a:r>
          </a:p>
        </p:txBody>
      </p:sp>
      <p:sp>
        <p:nvSpPr>
          <p:cNvPr id="12" name="Left Arrow 13">
            <a:extLst>
              <a:ext uri="{FF2B5EF4-FFF2-40B4-BE49-F238E27FC236}">
                <a16:creationId xmlns:a16="http://schemas.microsoft.com/office/drawing/2014/main" id="{BB1DF2E6-8468-4081-95F6-DA041A31A6F4}"/>
              </a:ext>
            </a:extLst>
          </p:cNvPr>
          <p:cNvSpPr/>
          <p:nvPr/>
        </p:nvSpPr>
        <p:spPr>
          <a:xfrm rot="20155085">
            <a:off x="4747270" y="6001119"/>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400A1E-F330-48D7-8315-0AB651F6E6E1}"/>
              </a:ext>
            </a:extLst>
          </p:cNvPr>
          <p:cNvSpPr/>
          <p:nvPr/>
        </p:nvSpPr>
        <p:spPr>
          <a:xfrm>
            <a:off x="5244308" y="5837646"/>
            <a:ext cx="1215350"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Save to Move Forward!</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84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pic>
        <p:nvPicPr>
          <p:cNvPr id="3" name="Picture 2">
            <a:extLst>
              <a:ext uri="{FF2B5EF4-FFF2-40B4-BE49-F238E27FC236}">
                <a16:creationId xmlns:a16="http://schemas.microsoft.com/office/drawing/2014/main" id="{519BE4CC-593D-4BCF-9F90-121F39149D6C}"/>
              </a:ext>
            </a:extLst>
          </p:cNvPr>
          <p:cNvPicPr>
            <a:picLocks noChangeAspect="1"/>
          </p:cNvPicPr>
          <p:nvPr/>
        </p:nvPicPr>
        <p:blipFill>
          <a:blip r:embed="rId3"/>
          <a:stretch>
            <a:fillRect/>
          </a:stretch>
        </p:blipFill>
        <p:spPr>
          <a:xfrm>
            <a:off x="679322" y="1615967"/>
            <a:ext cx="10892568" cy="4823466"/>
          </a:xfrm>
          <a:prstGeom prst="rect">
            <a:avLst/>
          </a:prstGeom>
        </p:spPr>
      </p:pic>
      <p:sp>
        <p:nvSpPr>
          <p:cNvPr id="4" name="TextBox 3">
            <a:extLst>
              <a:ext uri="{FF2B5EF4-FFF2-40B4-BE49-F238E27FC236}">
                <a16:creationId xmlns:a16="http://schemas.microsoft.com/office/drawing/2014/main" id="{EF08B1D5-C1DD-46E9-A774-0D7A69404474}"/>
              </a:ext>
            </a:extLst>
          </p:cNvPr>
          <p:cNvSpPr txBox="1"/>
          <p:nvPr/>
        </p:nvSpPr>
        <p:spPr>
          <a:xfrm>
            <a:off x="679322" y="1142105"/>
            <a:ext cx="10792242" cy="415498"/>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Proposal Attachments</a:t>
            </a:r>
          </a:p>
        </p:txBody>
      </p:sp>
      <p:sp>
        <p:nvSpPr>
          <p:cNvPr id="5" name="Left Arrow 13">
            <a:extLst>
              <a:ext uri="{FF2B5EF4-FFF2-40B4-BE49-F238E27FC236}">
                <a16:creationId xmlns:a16="http://schemas.microsoft.com/office/drawing/2014/main" id="{56CA49F7-8FAB-4DBE-A2A1-128A5ED902BE}"/>
              </a:ext>
            </a:extLst>
          </p:cNvPr>
          <p:cNvSpPr/>
          <p:nvPr/>
        </p:nvSpPr>
        <p:spPr>
          <a:xfrm rot="13426860">
            <a:off x="9694278" y="3451752"/>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13">
            <a:extLst>
              <a:ext uri="{FF2B5EF4-FFF2-40B4-BE49-F238E27FC236}">
                <a16:creationId xmlns:a16="http://schemas.microsoft.com/office/drawing/2014/main" id="{F85D86A0-3ED5-4089-9C73-08FB3365C9DF}"/>
              </a:ext>
            </a:extLst>
          </p:cNvPr>
          <p:cNvSpPr/>
          <p:nvPr/>
        </p:nvSpPr>
        <p:spPr>
          <a:xfrm>
            <a:off x="6273658" y="2582415"/>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13">
            <a:extLst>
              <a:ext uri="{FF2B5EF4-FFF2-40B4-BE49-F238E27FC236}">
                <a16:creationId xmlns:a16="http://schemas.microsoft.com/office/drawing/2014/main" id="{D88F0AEB-1D36-4605-9AF4-F6E196BCEDF9}"/>
              </a:ext>
            </a:extLst>
          </p:cNvPr>
          <p:cNvSpPr/>
          <p:nvPr/>
        </p:nvSpPr>
        <p:spPr>
          <a:xfrm rot="19770811">
            <a:off x="6372004" y="3224830"/>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3831DFC-E5F9-4BA0-B4C2-82022F3849CB}"/>
              </a:ext>
            </a:extLst>
          </p:cNvPr>
          <p:cNvSpPr/>
          <p:nvPr/>
        </p:nvSpPr>
        <p:spPr>
          <a:xfrm>
            <a:off x="7009810" y="2587859"/>
            <a:ext cx="2465364" cy="600164"/>
          </a:xfrm>
          <a:prstGeom prst="rect">
            <a:avLst/>
          </a:prstGeom>
        </p:spPr>
        <p:txBody>
          <a:bodyPr wrap="square">
            <a:spAutoFit/>
          </a:bodyPr>
          <a:lstStyle/>
          <a:p>
            <a:r>
              <a:rPr lang="en-US" sz="1100" b="1" dirty="0">
                <a:latin typeface="Times New Roman" panose="02020603050405020304" pitchFamily="18" charset="0"/>
                <a:cs typeface="Times New Roman" panose="02020603050405020304" pitchFamily="18" charset="0"/>
              </a:rPr>
              <a:t>All final documents associated with the proposal should be uploaded to this section</a:t>
            </a:r>
          </a:p>
        </p:txBody>
      </p:sp>
    </p:spTree>
    <p:extLst>
      <p:ext uri="{BB962C8B-B14F-4D97-AF65-F5344CB8AC3E}">
        <p14:creationId xmlns:p14="http://schemas.microsoft.com/office/powerpoint/2010/main" val="4191028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pic>
        <p:nvPicPr>
          <p:cNvPr id="3" name="Picture 2">
            <a:extLst>
              <a:ext uri="{FF2B5EF4-FFF2-40B4-BE49-F238E27FC236}">
                <a16:creationId xmlns:a16="http://schemas.microsoft.com/office/drawing/2014/main" id="{62D63AB5-E0CF-4B67-842F-6972C5213C10}"/>
              </a:ext>
            </a:extLst>
          </p:cNvPr>
          <p:cNvPicPr>
            <a:picLocks noChangeAspect="1"/>
          </p:cNvPicPr>
          <p:nvPr/>
        </p:nvPicPr>
        <p:blipFill>
          <a:blip r:embed="rId3"/>
          <a:stretch>
            <a:fillRect/>
          </a:stretch>
        </p:blipFill>
        <p:spPr>
          <a:xfrm>
            <a:off x="679322" y="1702676"/>
            <a:ext cx="10792242" cy="4674476"/>
          </a:xfrm>
          <a:prstGeom prst="rect">
            <a:avLst/>
          </a:prstGeom>
        </p:spPr>
      </p:pic>
      <p:sp>
        <p:nvSpPr>
          <p:cNvPr id="4" name="TextBox 3">
            <a:extLst>
              <a:ext uri="{FF2B5EF4-FFF2-40B4-BE49-F238E27FC236}">
                <a16:creationId xmlns:a16="http://schemas.microsoft.com/office/drawing/2014/main" id="{BF160168-C3B3-4DB7-9626-DD58719F8B46}"/>
              </a:ext>
            </a:extLst>
          </p:cNvPr>
          <p:cNvSpPr txBox="1"/>
          <p:nvPr/>
        </p:nvSpPr>
        <p:spPr>
          <a:xfrm>
            <a:off x="679322" y="1142105"/>
            <a:ext cx="10792242" cy="415498"/>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Approving Units</a:t>
            </a:r>
          </a:p>
        </p:txBody>
      </p:sp>
      <p:sp>
        <p:nvSpPr>
          <p:cNvPr id="5" name="Left Arrow 11">
            <a:extLst>
              <a:ext uri="{FF2B5EF4-FFF2-40B4-BE49-F238E27FC236}">
                <a16:creationId xmlns:a16="http://schemas.microsoft.com/office/drawing/2014/main" id="{F1C68DC8-BEF6-41ED-9B05-7F2BB1164B2B}"/>
              </a:ext>
            </a:extLst>
          </p:cNvPr>
          <p:cNvSpPr/>
          <p:nvPr/>
        </p:nvSpPr>
        <p:spPr>
          <a:xfrm rot="19798953">
            <a:off x="7695971" y="3320934"/>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96C6B4B-6330-4204-BD69-38F3FFB5185C}"/>
              </a:ext>
            </a:extLst>
          </p:cNvPr>
          <p:cNvSpPr/>
          <p:nvPr/>
        </p:nvSpPr>
        <p:spPr>
          <a:xfrm>
            <a:off x="8160169" y="2616804"/>
            <a:ext cx="3649877" cy="769441"/>
          </a:xfrm>
          <a:prstGeom prst="rect">
            <a:avLst/>
          </a:prstGeom>
        </p:spPr>
        <p:txBody>
          <a:bodyPr wrap="square">
            <a:spAutoFit/>
          </a:bodyPr>
          <a:lstStyle/>
          <a:p>
            <a:r>
              <a:rPr lang="en-US" sz="1100" b="1" dirty="0">
                <a:latin typeface="Times New Roman" panose="02020603050405020304" pitchFamily="18" charset="0"/>
                <a:cs typeface="Times New Roman" panose="02020603050405020304" pitchFamily="18" charset="0"/>
              </a:rPr>
              <a:t>Units:</a:t>
            </a:r>
            <a:r>
              <a:rPr lang="en-US" sz="1100" dirty="0">
                <a:latin typeface="Times New Roman" panose="02020603050405020304" pitchFamily="18" charset="0"/>
                <a:cs typeface="Times New Roman" panose="02020603050405020304" pitchFamily="18" charset="0"/>
              </a:rPr>
              <a:t> The faculty’s Departments, Colleges, Centers, etc. involved in the project should be included in the routing process. They are automatically added when the “Investigators/Research Team” is completed.</a:t>
            </a:r>
            <a:endParaRPr lang="en-US" sz="1100" b="1" dirty="0">
              <a:latin typeface="Times New Roman" panose="02020603050405020304" pitchFamily="18" charset="0"/>
              <a:cs typeface="Times New Roman" panose="02020603050405020304" pitchFamily="18" charset="0"/>
            </a:endParaRPr>
          </a:p>
        </p:txBody>
      </p:sp>
      <p:sp>
        <p:nvSpPr>
          <p:cNvPr id="7" name="Left Arrow 11">
            <a:extLst>
              <a:ext uri="{FF2B5EF4-FFF2-40B4-BE49-F238E27FC236}">
                <a16:creationId xmlns:a16="http://schemas.microsoft.com/office/drawing/2014/main" id="{783615DF-FA9B-4ADE-BFE7-FAA76D4C2F0C}"/>
              </a:ext>
            </a:extLst>
          </p:cNvPr>
          <p:cNvSpPr/>
          <p:nvPr/>
        </p:nvSpPr>
        <p:spPr>
          <a:xfrm rot="9497446">
            <a:off x="7154309" y="5310674"/>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A73906-0770-481C-83A3-8C3E94A619B1}"/>
              </a:ext>
            </a:extLst>
          </p:cNvPr>
          <p:cNvSpPr/>
          <p:nvPr/>
        </p:nvSpPr>
        <p:spPr>
          <a:xfrm>
            <a:off x="4457285" y="5698991"/>
            <a:ext cx="5892812" cy="600164"/>
          </a:xfrm>
          <a:prstGeom prst="rect">
            <a:avLst/>
          </a:prstGeom>
        </p:spPr>
        <p:txBody>
          <a:bodyPr wrap="square">
            <a:spAutoFit/>
          </a:bodyPr>
          <a:lstStyle/>
          <a:p>
            <a:r>
              <a:rPr lang="en-US" sz="1100" b="1" dirty="0">
                <a:latin typeface="Times New Roman" panose="02020603050405020304" pitchFamily="18" charset="0"/>
                <a:cs typeface="Times New Roman" panose="02020603050405020304" pitchFamily="18" charset="0"/>
              </a:rPr>
              <a:t>Authorize Unit Listing:</a:t>
            </a:r>
            <a:r>
              <a:rPr lang="en-US" sz="1100" dirty="0">
                <a:latin typeface="Times New Roman" panose="02020603050405020304" pitchFamily="18" charset="0"/>
                <a:cs typeface="Times New Roman" panose="02020603050405020304" pitchFamily="18" charset="0"/>
              </a:rPr>
              <a:t> Review Approving Units list above. If the list appears correct, click Authorize Unit Listing. If the list appears to be incorrect, please contact Ernesto Argumaniz (</a:t>
            </a:r>
            <a:r>
              <a:rPr lang="en-US" sz="1100" dirty="0">
                <a:latin typeface="Times New Roman" panose="02020603050405020304" pitchFamily="18" charset="0"/>
                <a:cs typeface="Times New Roman" panose="02020603050405020304" pitchFamily="18" charset="0"/>
                <a:hlinkClick r:id="rId4"/>
              </a:rPr>
              <a:t>eargumaniz@calstatela.edu</a:t>
            </a:r>
            <a:r>
              <a:rPr lang="en-US" sz="1100" dirty="0">
                <a:latin typeface="Times New Roman" panose="02020603050405020304" pitchFamily="18" charset="0"/>
                <a:cs typeface="Times New Roman" panose="02020603050405020304" pitchFamily="18" charset="0"/>
              </a:rPr>
              <a:t>) or Rowynn Spencer (</a:t>
            </a:r>
            <a:r>
              <a:rPr lang="en-US" sz="1100" dirty="0">
                <a:latin typeface="Times New Roman" panose="02020603050405020304" pitchFamily="18" charset="0"/>
                <a:cs typeface="Times New Roman" panose="02020603050405020304" pitchFamily="18" charset="0"/>
                <a:hlinkClick r:id="rId5"/>
              </a:rPr>
              <a:t>rspencer@calstatela.edu</a:t>
            </a:r>
            <a:r>
              <a:rPr lang="en-US" sz="1100" dirty="0">
                <a:latin typeface="Times New Roman" panose="02020603050405020304" pitchFamily="18" charset="0"/>
                <a:cs typeface="Times New Roman" panose="02020603050405020304" pitchFamily="18" charset="0"/>
              </a:rPr>
              <a:t>) for assistance.</a:t>
            </a:r>
          </a:p>
        </p:txBody>
      </p:sp>
    </p:spTree>
    <p:extLst>
      <p:ext uri="{BB962C8B-B14F-4D97-AF65-F5344CB8AC3E}">
        <p14:creationId xmlns:p14="http://schemas.microsoft.com/office/powerpoint/2010/main" val="3846460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pic>
        <p:nvPicPr>
          <p:cNvPr id="3" name="Picture 2">
            <a:extLst>
              <a:ext uri="{FF2B5EF4-FFF2-40B4-BE49-F238E27FC236}">
                <a16:creationId xmlns:a16="http://schemas.microsoft.com/office/drawing/2014/main" id="{6682EC96-FB29-4B11-9766-9A930D57AD93}"/>
              </a:ext>
            </a:extLst>
          </p:cNvPr>
          <p:cNvPicPr>
            <a:picLocks noChangeAspect="1"/>
          </p:cNvPicPr>
          <p:nvPr/>
        </p:nvPicPr>
        <p:blipFill>
          <a:blip r:embed="rId3"/>
          <a:stretch>
            <a:fillRect/>
          </a:stretch>
        </p:blipFill>
        <p:spPr>
          <a:xfrm>
            <a:off x="679322" y="1710559"/>
            <a:ext cx="10792242" cy="4603531"/>
          </a:xfrm>
          <a:prstGeom prst="rect">
            <a:avLst/>
          </a:prstGeom>
        </p:spPr>
      </p:pic>
      <p:sp>
        <p:nvSpPr>
          <p:cNvPr id="4" name="TextBox 3">
            <a:extLst>
              <a:ext uri="{FF2B5EF4-FFF2-40B4-BE49-F238E27FC236}">
                <a16:creationId xmlns:a16="http://schemas.microsoft.com/office/drawing/2014/main" id="{F6BB3BA9-1455-4C5E-9DBF-D130035AA2B5}"/>
              </a:ext>
            </a:extLst>
          </p:cNvPr>
          <p:cNvSpPr txBox="1"/>
          <p:nvPr/>
        </p:nvSpPr>
        <p:spPr>
          <a:xfrm>
            <a:off x="679322" y="1142105"/>
            <a:ext cx="10792242" cy="415498"/>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Submission Notes</a:t>
            </a:r>
          </a:p>
        </p:txBody>
      </p:sp>
      <p:sp>
        <p:nvSpPr>
          <p:cNvPr id="5" name="Left Arrow 11">
            <a:extLst>
              <a:ext uri="{FF2B5EF4-FFF2-40B4-BE49-F238E27FC236}">
                <a16:creationId xmlns:a16="http://schemas.microsoft.com/office/drawing/2014/main" id="{D1DDCC58-D023-46D1-8A09-6CDF28827989}"/>
              </a:ext>
            </a:extLst>
          </p:cNvPr>
          <p:cNvSpPr/>
          <p:nvPr/>
        </p:nvSpPr>
        <p:spPr>
          <a:xfrm rot="19798953">
            <a:off x="5846617" y="2548423"/>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E984ED7-6A5D-4A14-BC72-11E24E39EAA6}"/>
              </a:ext>
            </a:extLst>
          </p:cNvPr>
          <p:cNvSpPr/>
          <p:nvPr/>
        </p:nvSpPr>
        <p:spPr>
          <a:xfrm>
            <a:off x="6365994" y="2138078"/>
            <a:ext cx="5105570" cy="600164"/>
          </a:xfrm>
          <a:prstGeom prst="rect">
            <a:avLst/>
          </a:prstGeom>
        </p:spPr>
        <p:txBody>
          <a:bodyPr wrap="square">
            <a:spAutoFit/>
          </a:bodyPr>
          <a:lstStyle/>
          <a:p>
            <a:r>
              <a:rPr lang="en-US" sz="1100" b="1" dirty="0">
                <a:latin typeface="Times New Roman" panose="02020603050405020304" pitchFamily="18" charset="0"/>
                <a:cs typeface="Times New Roman" panose="02020603050405020304" pitchFamily="18" charset="0"/>
              </a:rPr>
              <a:t>If applicable, you can include a comment or note for this proposal. If no comment, leave blank. All comments can be viewed by all in the routing process (faculty, Chairs, Deans, etc.)</a:t>
            </a:r>
          </a:p>
        </p:txBody>
      </p:sp>
    </p:spTree>
    <p:extLst>
      <p:ext uri="{BB962C8B-B14F-4D97-AF65-F5344CB8AC3E}">
        <p14:creationId xmlns:p14="http://schemas.microsoft.com/office/powerpoint/2010/main" val="1751186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pic>
        <p:nvPicPr>
          <p:cNvPr id="3" name="Picture 2">
            <a:extLst>
              <a:ext uri="{FF2B5EF4-FFF2-40B4-BE49-F238E27FC236}">
                <a16:creationId xmlns:a16="http://schemas.microsoft.com/office/drawing/2014/main" id="{B1B7C1F2-DDFF-47EC-BA49-34D95204C1CE}"/>
              </a:ext>
            </a:extLst>
          </p:cNvPr>
          <p:cNvPicPr>
            <a:picLocks noChangeAspect="1"/>
          </p:cNvPicPr>
          <p:nvPr/>
        </p:nvPicPr>
        <p:blipFill>
          <a:blip r:embed="rId3"/>
          <a:stretch>
            <a:fillRect/>
          </a:stretch>
        </p:blipFill>
        <p:spPr>
          <a:xfrm>
            <a:off x="693421" y="1201351"/>
            <a:ext cx="2247899" cy="5258928"/>
          </a:xfrm>
          <a:prstGeom prst="rect">
            <a:avLst/>
          </a:prstGeom>
        </p:spPr>
      </p:pic>
      <p:sp>
        <p:nvSpPr>
          <p:cNvPr id="5" name="TextBox 4">
            <a:extLst>
              <a:ext uri="{FF2B5EF4-FFF2-40B4-BE49-F238E27FC236}">
                <a16:creationId xmlns:a16="http://schemas.microsoft.com/office/drawing/2014/main" id="{9062BB9F-B7A3-41F9-82A6-EECB5D52506F}"/>
              </a:ext>
            </a:extLst>
          </p:cNvPr>
          <p:cNvSpPr txBox="1"/>
          <p:nvPr/>
        </p:nvSpPr>
        <p:spPr>
          <a:xfrm>
            <a:off x="3647746" y="2551837"/>
            <a:ext cx="6097314" cy="1754326"/>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 completed Item List will appear as follows when all the required items have been completed and the internal routing process can be initiated. Please contact please contact Ernesto Argumaniz (</a:t>
            </a:r>
            <a:r>
              <a:rPr lang="en-US" dirty="0">
                <a:latin typeface="Times New Roman" panose="02020603050405020304" pitchFamily="18" charset="0"/>
                <a:cs typeface="Times New Roman" panose="02020603050405020304" pitchFamily="18" charset="0"/>
                <a:hlinkClick r:id="rId4"/>
              </a:rPr>
              <a:t>eargumaniz@calstatela.edu</a:t>
            </a:r>
            <a:r>
              <a:rPr lang="en-US" dirty="0">
                <a:latin typeface="Times New Roman" panose="02020603050405020304" pitchFamily="18" charset="0"/>
                <a:cs typeface="Times New Roman" panose="02020603050405020304" pitchFamily="18" charset="0"/>
              </a:rPr>
              <a:t>  or Rowynn Spencer (</a:t>
            </a:r>
            <a:r>
              <a:rPr lang="en-US" dirty="0">
                <a:latin typeface="Times New Roman" panose="02020603050405020304" pitchFamily="18" charset="0"/>
                <a:cs typeface="Times New Roman" panose="02020603050405020304" pitchFamily="18" charset="0"/>
                <a:hlinkClick r:id="rId5"/>
              </a:rPr>
              <a:t>rspencer@calstatela.edu</a:t>
            </a:r>
            <a:r>
              <a:rPr lang="en-US" dirty="0">
                <a:latin typeface="Times New Roman" panose="02020603050405020304" pitchFamily="18" charset="0"/>
                <a:cs typeface="Times New Roman" panose="02020603050405020304" pitchFamily="18" charset="0"/>
              </a:rPr>
              <a:t>) when you are ready to route your proposal.</a:t>
            </a:r>
          </a:p>
        </p:txBody>
      </p:sp>
    </p:spTree>
    <p:extLst>
      <p:ext uri="{BB962C8B-B14F-4D97-AF65-F5344CB8AC3E}">
        <p14:creationId xmlns:p14="http://schemas.microsoft.com/office/powerpoint/2010/main" val="1761389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sp>
        <p:nvSpPr>
          <p:cNvPr id="5" name="TextBox 4"/>
          <p:cNvSpPr txBox="1"/>
          <p:nvPr/>
        </p:nvSpPr>
        <p:spPr>
          <a:xfrm>
            <a:off x="987829" y="2690336"/>
            <a:ext cx="10216341" cy="1477328"/>
          </a:xfrm>
          <a:prstGeom prst="rect">
            <a:avLst/>
          </a:prstGeom>
          <a:noFill/>
          <a:ln w="41275" cap="rnd" cmpd="sng">
            <a:solidFill>
              <a:schemeClr val="tx1"/>
            </a:solidFill>
          </a:ln>
        </p:spPr>
        <p:txBody>
          <a:bodyPr wrap="square" rtlCol="0">
            <a:spAutoFit/>
          </a:bodyPr>
          <a:lstStyle/>
          <a:p>
            <a:r>
              <a:rPr lang="en-US" b="1" dirty="0"/>
              <a:t>Please remember to contact the UAS Office Sponsored Programs (OSP) Pre-Award Administration at any time if you need assistance.  </a:t>
            </a:r>
          </a:p>
          <a:p>
            <a:endParaRPr lang="en-US" b="1" dirty="0"/>
          </a:p>
          <a:p>
            <a:r>
              <a:rPr lang="en-US" b="1" dirty="0"/>
              <a:t>Rowynn Spencer, Senior Pre-Award Grant &amp; Contract Analyst, ext. 3-3824, </a:t>
            </a:r>
            <a:r>
              <a:rPr lang="en-US" u="sng" dirty="0">
                <a:hlinkClick r:id="rId3"/>
              </a:rPr>
              <a:t>rspencer@calstatela.edu</a:t>
            </a:r>
            <a:endParaRPr lang="en-US" b="1" dirty="0">
              <a:solidFill>
                <a:srgbClr val="C00000"/>
              </a:solidFill>
            </a:endParaRPr>
          </a:p>
          <a:p>
            <a:pPr algn="ctr"/>
            <a:r>
              <a:rPr lang="en-US" b="1" dirty="0"/>
              <a:t>Ernesto Argumaniz, Corporate Contracts Manager, ext. 3-6027, </a:t>
            </a:r>
            <a:r>
              <a:rPr lang="en-US" u="sng" dirty="0">
                <a:hlinkClick r:id="rId4"/>
              </a:rPr>
              <a:t>eargumaniz@calstatela.edu</a:t>
            </a:r>
            <a:endParaRPr lang="en-US" b="1" dirty="0"/>
          </a:p>
        </p:txBody>
      </p:sp>
    </p:spTree>
    <p:extLst>
      <p:ext uri="{BB962C8B-B14F-4D97-AF65-F5344CB8AC3E}">
        <p14:creationId xmlns:p14="http://schemas.microsoft.com/office/powerpoint/2010/main" val="198598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93799" y="875865"/>
            <a:ext cx="9668933" cy="5560916"/>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spTree>
    <p:extLst>
      <p:ext uri="{BB962C8B-B14F-4D97-AF65-F5344CB8AC3E}">
        <p14:creationId xmlns:p14="http://schemas.microsoft.com/office/powerpoint/2010/main" val="2614228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pic>
        <p:nvPicPr>
          <p:cNvPr id="5" name="Picture 4"/>
          <p:cNvPicPr>
            <a:picLocks noChangeAspect="1"/>
          </p:cNvPicPr>
          <p:nvPr/>
        </p:nvPicPr>
        <p:blipFill>
          <a:blip r:embed="rId3"/>
          <a:stretch>
            <a:fillRect/>
          </a:stretch>
        </p:blipFill>
        <p:spPr>
          <a:xfrm>
            <a:off x="3602614" y="1404590"/>
            <a:ext cx="4238625" cy="4314825"/>
          </a:xfrm>
          <a:prstGeom prst="rect">
            <a:avLst/>
          </a:prstGeom>
        </p:spPr>
      </p:pic>
      <p:sp>
        <p:nvSpPr>
          <p:cNvPr id="6" name="Right Arrow 5"/>
          <p:cNvSpPr/>
          <p:nvPr/>
        </p:nvSpPr>
        <p:spPr>
          <a:xfrm>
            <a:off x="3025833" y="3702071"/>
            <a:ext cx="978408" cy="188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0902" y="3399905"/>
            <a:ext cx="1986121" cy="923330"/>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Click the</a:t>
            </a:r>
          </a:p>
          <a:p>
            <a:r>
              <a:rPr lang="en-US" dirty="0">
                <a:latin typeface="Times New Roman" panose="02020603050405020304" pitchFamily="18" charset="0"/>
                <a:cs typeface="Times New Roman" panose="02020603050405020304" pitchFamily="18" charset="0"/>
              </a:rPr>
              <a:t>Sponsored Projects</a:t>
            </a:r>
          </a:p>
          <a:p>
            <a:r>
              <a:rPr lang="en-US" dirty="0">
                <a:latin typeface="Times New Roman" panose="02020603050405020304" pitchFamily="18" charset="0"/>
                <a:cs typeface="Times New Roman" panose="02020603050405020304" pitchFamily="18" charset="0"/>
              </a:rPr>
              <a:t>link</a:t>
            </a:r>
          </a:p>
        </p:txBody>
      </p:sp>
    </p:spTree>
    <p:extLst>
      <p:ext uri="{BB962C8B-B14F-4D97-AF65-F5344CB8AC3E}">
        <p14:creationId xmlns:p14="http://schemas.microsoft.com/office/powerpoint/2010/main" val="4241810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pic>
        <p:nvPicPr>
          <p:cNvPr id="6" name="Picture 5"/>
          <p:cNvPicPr>
            <a:picLocks noChangeAspect="1"/>
          </p:cNvPicPr>
          <p:nvPr/>
        </p:nvPicPr>
        <p:blipFill>
          <a:blip r:embed="rId3"/>
          <a:stretch>
            <a:fillRect/>
          </a:stretch>
        </p:blipFill>
        <p:spPr>
          <a:xfrm>
            <a:off x="990899" y="1571105"/>
            <a:ext cx="10651383" cy="5137266"/>
          </a:xfrm>
          <a:prstGeom prst="rect">
            <a:avLst/>
          </a:prstGeom>
        </p:spPr>
      </p:pic>
      <p:sp>
        <p:nvSpPr>
          <p:cNvPr id="7" name="TextBox 6"/>
          <p:cNvSpPr txBox="1"/>
          <p:nvPr/>
        </p:nvSpPr>
        <p:spPr>
          <a:xfrm>
            <a:off x="3305220" y="1038819"/>
            <a:ext cx="602273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To start the internal routing process, click Start New Proposal </a:t>
            </a:r>
          </a:p>
        </p:txBody>
      </p:sp>
      <p:sp>
        <p:nvSpPr>
          <p:cNvPr id="2" name="Right Arrow 1"/>
          <p:cNvSpPr/>
          <p:nvPr/>
        </p:nvSpPr>
        <p:spPr>
          <a:xfrm>
            <a:off x="723207" y="2601884"/>
            <a:ext cx="404830" cy="22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211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pic>
        <p:nvPicPr>
          <p:cNvPr id="2" name="Picture 1"/>
          <p:cNvPicPr>
            <a:picLocks noChangeAspect="1"/>
          </p:cNvPicPr>
          <p:nvPr/>
        </p:nvPicPr>
        <p:blipFill>
          <a:blip r:embed="rId3"/>
          <a:stretch>
            <a:fillRect/>
          </a:stretch>
        </p:blipFill>
        <p:spPr>
          <a:xfrm>
            <a:off x="548641" y="1870273"/>
            <a:ext cx="8201025" cy="2809875"/>
          </a:xfrm>
          <a:prstGeom prst="rect">
            <a:avLst/>
          </a:prstGeom>
        </p:spPr>
      </p:pic>
      <p:sp>
        <p:nvSpPr>
          <p:cNvPr id="3" name="TextBox 2"/>
          <p:cNvSpPr txBox="1"/>
          <p:nvPr/>
        </p:nvSpPr>
        <p:spPr>
          <a:xfrm>
            <a:off x="748147" y="1165320"/>
            <a:ext cx="2618508" cy="415498"/>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Sponsor Information</a:t>
            </a:r>
          </a:p>
        </p:txBody>
      </p:sp>
      <p:sp>
        <p:nvSpPr>
          <p:cNvPr id="5" name="Left Arrow 4"/>
          <p:cNvSpPr/>
          <p:nvPr/>
        </p:nvSpPr>
        <p:spPr>
          <a:xfrm>
            <a:off x="7764086" y="3285462"/>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7805649" y="4295385"/>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402564" y="3039584"/>
            <a:ext cx="2952619" cy="707886"/>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Sponsor:</a:t>
            </a:r>
            <a:r>
              <a:rPr lang="en-US" sz="800" dirty="0">
                <a:latin typeface="Times New Roman" panose="02020603050405020304" pitchFamily="18" charset="0"/>
                <a:cs typeface="Times New Roman" panose="02020603050405020304" pitchFamily="18" charset="0"/>
              </a:rPr>
              <a:t> This is usually the sponsor whose name will be on the check to UAS, or to whom UAS will send invoices. If the sponsor is not listed, please contact Ernesto Argumaniz (</a:t>
            </a:r>
            <a:r>
              <a:rPr lang="en-US" sz="800" dirty="0">
                <a:latin typeface="Times New Roman" panose="02020603050405020304" pitchFamily="18" charset="0"/>
                <a:cs typeface="Times New Roman" panose="02020603050405020304" pitchFamily="18" charset="0"/>
                <a:hlinkClick r:id="rId4"/>
              </a:rPr>
              <a:t>eargumaniz@calstatela.edu</a:t>
            </a:r>
            <a:r>
              <a:rPr lang="en-US" sz="800" dirty="0">
                <a:latin typeface="Times New Roman" panose="02020603050405020304" pitchFamily="18" charset="0"/>
                <a:cs typeface="Times New Roman" panose="02020603050405020304" pitchFamily="18" charset="0"/>
              </a:rPr>
              <a:t>) or Rowynn Spencer (</a:t>
            </a:r>
            <a:r>
              <a:rPr lang="en-US" sz="800" dirty="0">
                <a:latin typeface="Times New Roman" panose="02020603050405020304" pitchFamily="18" charset="0"/>
                <a:cs typeface="Times New Roman" panose="02020603050405020304" pitchFamily="18" charset="0"/>
                <a:hlinkClick r:id="rId5"/>
              </a:rPr>
              <a:t>rspencer@calstatela.edu</a:t>
            </a:r>
            <a:r>
              <a:rPr lang="en-US" sz="800" dirty="0">
                <a:latin typeface="Times New Roman" panose="02020603050405020304" pitchFamily="18" charset="0"/>
                <a:cs typeface="Times New Roman" panose="02020603050405020304" pitchFamily="18" charset="0"/>
              </a:rPr>
              <a:t>) to add a record for the sponsor.</a:t>
            </a:r>
          </a:p>
        </p:txBody>
      </p:sp>
      <p:sp>
        <p:nvSpPr>
          <p:cNvPr id="8" name="Rectangle 7"/>
          <p:cNvSpPr/>
          <p:nvPr/>
        </p:nvSpPr>
        <p:spPr>
          <a:xfrm>
            <a:off x="8405917" y="4261717"/>
            <a:ext cx="2952619" cy="707886"/>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Prime Funding Agency:</a:t>
            </a:r>
            <a:r>
              <a:rPr lang="en-US" sz="800" dirty="0">
                <a:latin typeface="Times New Roman" panose="02020603050405020304" pitchFamily="18" charset="0"/>
                <a:cs typeface="Times New Roman" panose="02020603050405020304" pitchFamily="18" charset="0"/>
              </a:rPr>
              <a:t> Enter the name of the prime funding agency if UAS is receiving a </a:t>
            </a:r>
            <a:r>
              <a:rPr lang="en-US" sz="800" dirty="0" err="1">
                <a:latin typeface="Times New Roman" panose="02020603050405020304" pitchFamily="18" charset="0"/>
                <a:cs typeface="Times New Roman" panose="02020603050405020304" pitchFamily="18" charset="0"/>
              </a:rPr>
              <a:t>subgrant</a:t>
            </a:r>
            <a:r>
              <a:rPr lang="en-US" sz="800" dirty="0">
                <a:latin typeface="Times New Roman" panose="02020603050405020304" pitchFamily="18" charset="0"/>
                <a:cs typeface="Times New Roman" panose="02020603050405020304" pitchFamily="18" charset="0"/>
              </a:rPr>
              <a:t> or subcontract from an intermediate source. For example, if NIH awards a grant to ABC University, and ABC University awards a </a:t>
            </a:r>
            <a:r>
              <a:rPr lang="en-US" sz="800" dirty="0" err="1">
                <a:latin typeface="Times New Roman" panose="02020603050405020304" pitchFamily="18" charset="0"/>
                <a:cs typeface="Times New Roman" panose="02020603050405020304" pitchFamily="18" charset="0"/>
              </a:rPr>
              <a:t>subgrant</a:t>
            </a:r>
            <a:r>
              <a:rPr lang="en-US" sz="800" dirty="0">
                <a:latin typeface="Times New Roman" panose="02020603050405020304" pitchFamily="18" charset="0"/>
                <a:cs typeface="Times New Roman" panose="02020603050405020304" pitchFamily="18" charset="0"/>
              </a:rPr>
              <a:t> to UAS, then NIH would be the prime funding agency.</a:t>
            </a:r>
          </a:p>
        </p:txBody>
      </p:sp>
      <p:sp>
        <p:nvSpPr>
          <p:cNvPr id="9" name="Left Arrow 8"/>
          <p:cNvSpPr/>
          <p:nvPr/>
        </p:nvSpPr>
        <p:spPr>
          <a:xfrm>
            <a:off x="7764086" y="3915674"/>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402564" y="3854462"/>
            <a:ext cx="2952619" cy="33855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Proposal Guideline URL:</a:t>
            </a:r>
            <a:r>
              <a:rPr lang="en-US" sz="800" dirty="0">
                <a:latin typeface="Times New Roman" panose="02020603050405020304" pitchFamily="18" charset="0"/>
                <a:cs typeface="Times New Roman" panose="02020603050405020304" pitchFamily="18" charset="0"/>
              </a:rPr>
              <a:t> Add the link to the funding announcement or opportunity</a:t>
            </a:r>
          </a:p>
        </p:txBody>
      </p:sp>
    </p:spTree>
    <p:extLst>
      <p:ext uri="{BB962C8B-B14F-4D97-AF65-F5344CB8AC3E}">
        <p14:creationId xmlns:p14="http://schemas.microsoft.com/office/powerpoint/2010/main" val="3578511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pic>
        <p:nvPicPr>
          <p:cNvPr id="5" name="Picture 4"/>
          <p:cNvPicPr>
            <a:picLocks noChangeAspect="1"/>
          </p:cNvPicPr>
          <p:nvPr/>
        </p:nvPicPr>
        <p:blipFill>
          <a:blip r:embed="rId3"/>
          <a:stretch>
            <a:fillRect/>
          </a:stretch>
        </p:blipFill>
        <p:spPr>
          <a:xfrm>
            <a:off x="604998" y="1671580"/>
            <a:ext cx="7157257" cy="4636335"/>
          </a:xfrm>
          <a:prstGeom prst="rect">
            <a:avLst/>
          </a:prstGeom>
        </p:spPr>
      </p:pic>
      <p:sp>
        <p:nvSpPr>
          <p:cNvPr id="6" name="Left Arrow 5"/>
          <p:cNvSpPr/>
          <p:nvPr/>
        </p:nvSpPr>
        <p:spPr>
          <a:xfrm>
            <a:off x="4738252" y="1947922"/>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11831" y="1886710"/>
            <a:ext cx="3817142" cy="33855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Admin Unit: </a:t>
            </a:r>
            <a:r>
              <a:rPr lang="en-US" sz="800" dirty="0">
                <a:latin typeface="Times New Roman" panose="02020603050405020304" pitchFamily="18" charset="0"/>
                <a:cs typeface="Times New Roman" panose="02020603050405020304" pitchFamily="18" charset="0"/>
              </a:rPr>
              <a:t>Select the Department of the Lead Principal Investigator is affiliated with.</a:t>
            </a:r>
          </a:p>
          <a:p>
            <a:r>
              <a:rPr lang="en-US" sz="800" b="1" dirty="0">
                <a:latin typeface="Times New Roman" panose="02020603050405020304" pitchFamily="18" charset="0"/>
                <a:cs typeface="Times New Roman" panose="02020603050405020304" pitchFamily="18" charset="0"/>
              </a:rPr>
              <a:t>Primary Admin Contact:</a:t>
            </a:r>
            <a:r>
              <a:rPr lang="en-US" sz="800" dirty="0">
                <a:latin typeface="Times New Roman" panose="02020603050405020304" pitchFamily="18" charset="0"/>
                <a:cs typeface="Times New Roman" panose="02020603050405020304" pitchFamily="18" charset="0"/>
              </a:rPr>
              <a:t> Select the Lead Principal Investigator’s Name</a:t>
            </a:r>
          </a:p>
        </p:txBody>
      </p:sp>
      <p:sp>
        <p:nvSpPr>
          <p:cNvPr id="8" name="Left Arrow 7"/>
          <p:cNvSpPr/>
          <p:nvPr/>
        </p:nvSpPr>
        <p:spPr>
          <a:xfrm>
            <a:off x="5949138" y="2532696"/>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50224" y="2472276"/>
            <a:ext cx="4923909" cy="33855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Short Project Name:</a:t>
            </a:r>
            <a:r>
              <a:rPr lang="en-US" sz="800" dirty="0">
                <a:latin typeface="Times New Roman" panose="02020603050405020304" pitchFamily="18" charset="0"/>
                <a:cs typeface="Times New Roman" panose="02020603050405020304" pitchFamily="18" charset="0"/>
              </a:rPr>
              <a:t> </a:t>
            </a:r>
            <a:r>
              <a:rPr lang="en-US" sz="800" dirty="0">
                <a:latin typeface="Times New Roman" panose="02020603050405020304" pitchFamily="18" charset="0"/>
                <a:cs typeface="Times New Roman" panose="02020603050405020304" pitchFamily="18" charset="0"/>
              </a:rPr>
              <a:t>The short project name is for internal reference only and helps </a:t>
            </a:r>
            <a:r>
              <a:rPr lang="en-US" sz="800" dirty="0" smtClean="0">
                <a:latin typeface="Times New Roman" panose="02020603050405020304" pitchFamily="18" charset="0"/>
                <a:cs typeface="Times New Roman" panose="02020603050405020304" pitchFamily="18" charset="0"/>
              </a:rPr>
              <a:t>the Pre-Award Administration </a:t>
            </a:r>
            <a:r>
              <a:rPr lang="en-US" sz="800" dirty="0">
                <a:latin typeface="Times New Roman" panose="02020603050405020304" pitchFamily="18" charset="0"/>
                <a:cs typeface="Times New Roman" panose="02020603050405020304" pitchFamily="18" charset="0"/>
              </a:rPr>
              <a:t>match a proposal to a PI (</a:t>
            </a:r>
            <a:r>
              <a:rPr lang="en-US" sz="800" dirty="0">
                <a:latin typeface="Times New Roman" panose="02020603050405020304" pitchFamily="18" charset="0"/>
                <a:cs typeface="Times New Roman" panose="02020603050405020304" pitchFamily="18" charset="0"/>
              </a:rPr>
              <a:t>i.e. John Smith – DoD)</a:t>
            </a:r>
          </a:p>
        </p:txBody>
      </p:sp>
      <p:sp>
        <p:nvSpPr>
          <p:cNvPr id="10" name="Left Arrow 9"/>
          <p:cNvSpPr/>
          <p:nvPr/>
        </p:nvSpPr>
        <p:spPr>
          <a:xfrm>
            <a:off x="4752108" y="3271016"/>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11831" y="3265018"/>
            <a:ext cx="6427614"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Proposal Type:</a:t>
            </a:r>
            <a:r>
              <a:rPr lang="en-US" sz="800" dirty="0">
                <a:latin typeface="Times New Roman" panose="02020603050405020304" pitchFamily="18" charset="0"/>
                <a:cs typeface="Times New Roman" panose="02020603050405020304" pitchFamily="18" charset="0"/>
              </a:rPr>
              <a:t> Select the type of Proposal – New, Preliminary, Supplement, Resubmission/Amendment, Revision, Renewal, or Recurring Contract</a:t>
            </a:r>
          </a:p>
        </p:txBody>
      </p:sp>
      <p:sp>
        <p:nvSpPr>
          <p:cNvPr id="12" name="Left Arrow 11"/>
          <p:cNvSpPr/>
          <p:nvPr/>
        </p:nvSpPr>
        <p:spPr>
          <a:xfrm>
            <a:off x="4104164" y="3507201"/>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02928" y="3507544"/>
            <a:ext cx="6427614"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Instrument Type:</a:t>
            </a:r>
            <a:r>
              <a:rPr lang="en-US" sz="800" dirty="0">
                <a:latin typeface="Times New Roman" panose="02020603050405020304" pitchFamily="18" charset="0"/>
                <a:cs typeface="Times New Roman" panose="02020603050405020304" pitchFamily="18" charset="0"/>
              </a:rPr>
              <a:t> Select the type of Award type – Grant, Contract or Subcontract</a:t>
            </a:r>
          </a:p>
        </p:txBody>
      </p:sp>
      <p:sp>
        <p:nvSpPr>
          <p:cNvPr id="14" name="Left Arrow 13"/>
          <p:cNvSpPr/>
          <p:nvPr/>
        </p:nvSpPr>
        <p:spPr>
          <a:xfrm>
            <a:off x="4253344" y="3989572"/>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12754" y="3987867"/>
            <a:ext cx="6427614"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Select Submission Method:</a:t>
            </a:r>
            <a:r>
              <a:rPr lang="en-US" sz="800" dirty="0">
                <a:latin typeface="Times New Roman" panose="02020603050405020304" pitchFamily="18" charset="0"/>
                <a:cs typeface="Times New Roman" panose="02020603050405020304" pitchFamily="18" charset="0"/>
              </a:rPr>
              <a:t> Select the submission method – Cayuse424, Grants.gov forms, </a:t>
            </a:r>
            <a:r>
              <a:rPr lang="en-US" sz="800" dirty="0" err="1">
                <a:latin typeface="Times New Roman" panose="02020603050405020304" pitchFamily="18" charset="0"/>
                <a:cs typeface="Times New Roman" panose="02020603050405020304" pitchFamily="18" charset="0"/>
              </a:rPr>
              <a:t>FastLane</a:t>
            </a:r>
            <a:r>
              <a:rPr lang="en-US" sz="800" dirty="0">
                <a:latin typeface="Times New Roman" panose="02020603050405020304" pitchFamily="18" charset="0"/>
                <a:cs typeface="Times New Roman" panose="02020603050405020304" pitchFamily="18" charset="0"/>
              </a:rPr>
              <a:t>, Sponsor Website, Email, Paper, or Other</a:t>
            </a:r>
          </a:p>
        </p:txBody>
      </p:sp>
      <p:sp>
        <p:nvSpPr>
          <p:cNvPr id="16" name="TextBox 15"/>
          <p:cNvSpPr txBox="1"/>
          <p:nvPr/>
        </p:nvSpPr>
        <p:spPr>
          <a:xfrm>
            <a:off x="679322" y="1142105"/>
            <a:ext cx="3674224" cy="415498"/>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General Proposal Information</a:t>
            </a:r>
          </a:p>
        </p:txBody>
      </p:sp>
      <p:sp>
        <p:nvSpPr>
          <p:cNvPr id="17" name="Left Arrow 16"/>
          <p:cNvSpPr/>
          <p:nvPr/>
        </p:nvSpPr>
        <p:spPr>
          <a:xfrm>
            <a:off x="7751619" y="6001519"/>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250383" y="6001519"/>
            <a:ext cx="1215350"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Save to Move Forward!</a:t>
            </a:r>
            <a:endParaRPr lang="en-US" sz="800" dirty="0">
              <a:latin typeface="Times New Roman" panose="02020603050405020304" pitchFamily="18" charset="0"/>
              <a:cs typeface="Times New Roman" panose="02020603050405020304" pitchFamily="18" charset="0"/>
            </a:endParaRPr>
          </a:p>
        </p:txBody>
      </p:sp>
      <p:sp>
        <p:nvSpPr>
          <p:cNvPr id="20" name="Left Arrow 19"/>
          <p:cNvSpPr/>
          <p:nvPr/>
        </p:nvSpPr>
        <p:spPr>
          <a:xfrm>
            <a:off x="6054431" y="4592868"/>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546119" y="4582407"/>
            <a:ext cx="2909763"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Sponsor Deadline:</a:t>
            </a:r>
            <a:r>
              <a:rPr lang="en-US" sz="800" dirty="0">
                <a:latin typeface="Times New Roman" panose="02020603050405020304" pitchFamily="18" charset="0"/>
                <a:cs typeface="Times New Roman" panose="02020603050405020304" pitchFamily="18" charset="0"/>
              </a:rPr>
              <a:t> Add the day and time of the Sponsor Deadline</a:t>
            </a:r>
          </a:p>
        </p:txBody>
      </p:sp>
      <p:sp>
        <p:nvSpPr>
          <p:cNvPr id="22" name="Left Arrow 21"/>
          <p:cNvSpPr/>
          <p:nvPr/>
        </p:nvSpPr>
        <p:spPr>
          <a:xfrm>
            <a:off x="6447902" y="5090490"/>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946666" y="5085773"/>
            <a:ext cx="2909763"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Title of Project:</a:t>
            </a:r>
            <a:r>
              <a:rPr lang="en-US" sz="800" dirty="0">
                <a:latin typeface="Times New Roman" panose="02020603050405020304" pitchFamily="18" charset="0"/>
                <a:cs typeface="Times New Roman" panose="02020603050405020304" pitchFamily="18" charset="0"/>
              </a:rPr>
              <a:t> Title of Project. It will be submitted to Sponsor</a:t>
            </a:r>
          </a:p>
        </p:txBody>
      </p:sp>
      <p:sp>
        <p:nvSpPr>
          <p:cNvPr id="24" name="Left Arrow 23"/>
          <p:cNvSpPr/>
          <p:nvPr/>
        </p:nvSpPr>
        <p:spPr>
          <a:xfrm>
            <a:off x="4300450" y="2736122"/>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799214" y="2748140"/>
            <a:ext cx="3898672"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Project Start and End Date:</a:t>
            </a:r>
            <a:r>
              <a:rPr lang="en-US" sz="800" dirty="0">
                <a:latin typeface="Times New Roman" panose="02020603050405020304" pitchFamily="18" charset="0"/>
                <a:cs typeface="Times New Roman" panose="02020603050405020304" pitchFamily="18" charset="0"/>
              </a:rPr>
              <a:t> Add entire project performance period</a:t>
            </a:r>
          </a:p>
        </p:txBody>
      </p:sp>
      <p:sp>
        <p:nvSpPr>
          <p:cNvPr id="26" name="Left Arrow 25"/>
          <p:cNvSpPr/>
          <p:nvPr/>
        </p:nvSpPr>
        <p:spPr>
          <a:xfrm>
            <a:off x="4699909" y="2979335"/>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98673" y="2965471"/>
            <a:ext cx="3898672"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Activity Code:</a:t>
            </a:r>
            <a:r>
              <a:rPr lang="en-US" sz="800" dirty="0">
                <a:latin typeface="Times New Roman" panose="02020603050405020304" pitchFamily="18" charset="0"/>
                <a:cs typeface="Times New Roman" panose="02020603050405020304" pitchFamily="18" charset="0"/>
              </a:rPr>
              <a:t> Select the type of Project – Other or Research &amp; Development</a:t>
            </a:r>
          </a:p>
        </p:txBody>
      </p:sp>
    </p:spTree>
    <p:extLst>
      <p:ext uri="{BB962C8B-B14F-4D97-AF65-F5344CB8AC3E}">
        <p14:creationId xmlns:p14="http://schemas.microsoft.com/office/powerpoint/2010/main" val="95584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pic>
        <p:nvPicPr>
          <p:cNvPr id="3" name="Picture 2"/>
          <p:cNvPicPr>
            <a:picLocks noChangeAspect="1"/>
          </p:cNvPicPr>
          <p:nvPr/>
        </p:nvPicPr>
        <p:blipFill>
          <a:blip r:embed="rId3"/>
          <a:stretch>
            <a:fillRect/>
          </a:stretch>
        </p:blipFill>
        <p:spPr>
          <a:xfrm>
            <a:off x="558339" y="2011680"/>
            <a:ext cx="10855036" cy="4139738"/>
          </a:xfrm>
          <a:prstGeom prst="rect">
            <a:avLst/>
          </a:prstGeom>
        </p:spPr>
      </p:pic>
      <p:sp>
        <p:nvSpPr>
          <p:cNvPr id="5" name="TextBox 4"/>
          <p:cNvSpPr txBox="1"/>
          <p:nvPr/>
        </p:nvSpPr>
        <p:spPr>
          <a:xfrm>
            <a:off x="679322" y="1142105"/>
            <a:ext cx="10792242" cy="692497"/>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Investigators/Research Team</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Add all Cal State LA faculty involved in the project. Include faculty at no cost.</a:t>
            </a:r>
          </a:p>
        </p:txBody>
      </p:sp>
      <p:sp>
        <p:nvSpPr>
          <p:cNvPr id="6" name="Left Arrow 5"/>
          <p:cNvSpPr/>
          <p:nvPr/>
        </p:nvSpPr>
        <p:spPr>
          <a:xfrm>
            <a:off x="9372600" y="4904239"/>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871364" y="4904926"/>
            <a:ext cx="1215350" cy="215444"/>
          </a:xfrm>
          <a:prstGeom prst="rect">
            <a:avLst/>
          </a:prstGeom>
        </p:spPr>
        <p:txBody>
          <a:bodyPr wrap="square">
            <a:spAutoFit/>
          </a:bodyPr>
          <a:lstStyle/>
          <a:p>
            <a:r>
              <a:rPr lang="en-US" sz="800" b="1" dirty="0">
                <a:latin typeface="Times New Roman" panose="02020603050405020304" pitchFamily="18" charset="0"/>
                <a:cs typeface="Times New Roman" panose="02020603050405020304" pitchFamily="18" charset="0"/>
              </a:rPr>
              <a:t>Save each Personnel</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550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339436" y="124690"/>
            <a:ext cx="2601884" cy="751175"/>
          </a:xfrm>
          <a:prstGeom prst="rect">
            <a:avLst/>
          </a:prstGeom>
        </p:spPr>
      </p:pic>
      <p:pic>
        <p:nvPicPr>
          <p:cNvPr id="3" name="Picture 2"/>
          <p:cNvPicPr>
            <a:picLocks noChangeAspect="1"/>
          </p:cNvPicPr>
          <p:nvPr/>
        </p:nvPicPr>
        <p:blipFill>
          <a:blip r:embed="rId3"/>
          <a:stretch>
            <a:fillRect/>
          </a:stretch>
        </p:blipFill>
        <p:spPr>
          <a:xfrm>
            <a:off x="679322" y="1962204"/>
            <a:ext cx="4152900" cy="2305050"/>
          </a:xfrm>
          <a:prstGeom prst="rect">
            <a:avLst/>
          </a:prstGeom>
        </p:spPr>
      </p:pic>
      <p:sp>
        <p:nvSpPr>
          <p:cNvPr id="4" name="TextBox 3"/>
          <p:cNvSpPr txBox="1"/>
          <p:nvPr/>
        </p:nvSpPr>
        <p:spPr>
          <a:xfrm>
            <a:off x="679322" y="1142105"/>
            <a:ext cx="10792242" cy="415498"/>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Investigators/Research Team</a:t>
            </a:r>
          </a:p>
        </p:txBody>
      </p:sp>
      <p:sp>
        <p:nvSpPr>
          <p:cNvPr id="5" name="Left Arrow 4"/>
          <p:cNvSpPr/>
          <p:nvPr/>
        </p:nvSpPr>
        <p:spPr>
          <a:xfrm>
            <a:off x="4477443" y="2615825"/>
            <a:ext cx="498764" cy="216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45577" y="2488111"/>
            <a:ext cx="6427614" cy="1477328"/>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Role:</a:t>
            </a:r>
            <a:r>
              <a:rPr lang="en-US" dirty="0">
                <a:latin typeface="Times New Roman" panose="02020603050405020304" pitchFamily="18" charset="0"/>
                <a:cs typeface="Times New Roman" panose="02020603050405020304" pitchFamily="18" charset="0"/>
              </a:rPr>
              <a:t> Assign the role of the “Lead Principal Investigator” to the primary individual responsible for the preparation, conduct, and administration of the project. All other Cal State LA faculty should be assigned the role of “Principal Investigator” to include them in the routing process.</a:t>
            </a:r>
          </a:p>
        </p:txBody>
      </p:sp>
    </p:spTree>
    <p:extLst>
      <p:ext uri="{BB962C8B-B14F-4D97-AF65-F5344CB8AC3E}">
        <p14:creationId xmlns:p14="http://schemas.microsoft.com/office/powerpoint/2010/main" val="1969991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1277</Words>
  <Application>Microsoft Office PowerPoint</Application>
  <PresentationFormat>Widescreen</PresentationFormat>
  <Paragraphs>88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Office Sponsored Programs (OSP) Pre-Award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Argumaniz, Ernesto</dc:creator>
  <cp:lastModifiedBy>Argumaniz, Ernesto</cp:lastModifiedBy>
  <cp:revision>53</cp:revision>
  <dcterms:created xsi:type="dcterms:W3CDTF">2020-07-14T21:15:31Z</dcterms:created>
  <dcterms:modified xsi:type="dcterms:W3CDTF">2020-07-22T18:51:28Z</dcterms:modified>
</cp:coreProperties>
</file>