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83" r:id="rId7"/>
    <p:sldId id="284" r:id="rId8"/>
    <p:sldId id="290" r:id="rId9"/>
    <p:sldId id="289"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72" y="4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F7738D-E36C-49D6-90FA-4112B89D902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244400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7738D-E36C-49D6-90FA-4112B89D902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927233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7738D-E36C-49D6-90FA-4112B89D902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969710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7738D-E36C-49D6-90FA-4112B89D902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43133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F7738D-E36C-49D6-90FA-4112B89D902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56551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F7738D-E36C-49D6-90FA-4112B89D9024}"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270617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F7738D-E36C-49D6-90FA-4112B89D9024}" type="datetimeFigureOut">
              <a:rPr lang="en-US" smtClean="0"/>
              <a:t>7/29/2020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384278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F7738D-E36C-49D6-90FA-4112B89D9024}" type="datetimeFigureOut">
              <a:rPr lang="en-US" smtClean="0"/>
              <a:t>7/29/2020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64861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7738D-E36C-49D6-90FA-4112B89D9024}" type="datetimeFigureOut">
              <a:rPr lang="en-US" smtClean="0"/>
              <a:t>7/29/2020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125402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F7738D-E36C-49D6-90FA-4112B89D9024}"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272079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F7738D-E36C-49D6-90FA-4112B89D9024}"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9E962-B0BD-439D-8912-3B1586F06C26}" type="slidenum">
              <a:rPr lang="en-US" smtClean="0"/>
              <a:t>‹#›</a:t>
            </a:fld>
            <a:endParaRPr lang="en-US"/>
          </a:p>
        </p:txBody>
      </p:sp>
    </p:spTree>
    <p:extLst>
      <p:ext uri="{BB962C8B-B14F-4D97-AF65-F5344CB8AC3E}">
        <p14:creationId xmlns:p14="http://schemas.microsoft.com/office/powerpoint/2010/main" val="383953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7738D-E36C-49D6-90FA-4112B89D9024}" type="datetimeFigureOut">
              <a:rPr lang="en-US" smtClean="0"/>
              <a:t>7/29/2020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9E962-B0BD-439D-8912-3B1586F06C26}" type="slidenum">
              <a:rPr lang="en-US" smtClean="0"/>
              <a:t>‹#›</a:t>
            </a:fld>
            <a:endParaRPr lang="en-US"/>
          </a:p>
        </p:txBody>
      </p:sp>
    </p:spTree>
    <p:extLst>
      <p:ext uri="{BB962C8B-B14F-4D97-AF65-F5344CB8AC3E}">
        <p14:creationId xmlns:p14="http://schemas.microsoft.com/office/powerpoint/2010/main" val="1848898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rspencer@calstatela.edu"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ailto:eargumaniz@calstatela.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ascalstatela.cayuse424.co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8" y="2035647"/>
            <a:ext cx="9144000" cy="299113"/>
          </a:xfrm>
        </p:spPr>
        <p:txBody>
          <a:bodyPr>
            <a:noAutofit/>
          </a:bodyPr>
          <a:lstStyle/>
          <a:p>
            <a:r>
              <a:rPr lang="en-US" sz="2500" dirty="0">
                <a:latin typeface="Times New Roman" panose="02020603050405020304" pitchFamily="18" charset="0"/>
                <a:cs typeface="Times New Roman" panose="02020603050405020304" pitchFamily="18" charset="0"/>
              </a:rPr>
              <a:t>Office Sponsored Programs (OSP)</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Pre-Award Administration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5444" y="3366225"/>
            <a:ext cx="5761110" cy="1106450"/>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sp>
        <p:nvSpPr>
          <p:cNvPr id="6" name="Rectangle 5"/>
          <p:cNvSpPr/>
          <p:nvPr/>
        </p:nvSpPr>
        <p:spPr>
          <a:xfrm>
            <a:off x="2941320" y="2334760"/>
            <a:ext cx="6564405" cy="646331"/>
          </a:xfrm>
          <a:prstGeom prst="rect">
            <a:avLst/>
          </a:prstGeom>
        </p:spPr>
        <p:txBody>
          <a:bodyPr wrap="square">
            <a:spAutoFit/>
          </a:bodyPr>
          <a:lstStyle/>
          <a:p>
            <a:pPr algn="ctr"/>
            <a:r>
              <a:rPr lang="en-US" dirty="0">
                <a:latin typeface="Times New Roman" panose="02020603050405020304" pitchFamily="18" charset="0"/>
                <a:cs typeface="Times New Roman" panose="02020603050405020304" pitchFamily="18" charset="0"/>
              </a:rPr>
              <a:t>Cayuse SP Instructions for Review of Proposals by Lead Principal Investigator, Co-Investigators, Senior </a:t>
            </a:r>
            <a:r>
              <a:rPr lang="en-US">
                <a:latin typeface="Times New Roman" panose="02020603050405020304" pitchFamily="18" charset="0"/>
                <a:cs typeface="Times New Roman" panose="02020603050405020304" pitchFamily="18" charset="0"/>
              </a:rPr>
              <a:t>Personnei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415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sp>
        <p:nvSpPr>
          <p:cNvPr id="5" name="TextBox 4"/>
          <p:cNvSpPr txBox="1"/>
          <p:nvPr/>
        </p:nvSpPr>
        <p:spPr>
          <a:xfrm>
            <a:off x="987829" y="2690336"/>
            <a:ext cx="10216341" cy="1477328"/>
          </a:xfrm>
          <a:prstGeom prst="rect">
            <a:avLst/>
          </a:prstGeom>
          <a:noFill/>
          <a:ln w="41275" cap="rnd" cmpd="sng">
            <a:solidFill>
              <a:schemeClr val="tx1"/>
            </a:solidFill>
          </a:ln>
        </p:spPr>
        <p:txBody>
          <a:bodyPr wrap="square" rtlCol="0">
            <a:spAutoFit/>
          </a:bodyPr>
          <a:lstStyle/>
          <a:p>
            <a:r>
              <a:rPr lang="en-US" b="1" dirty="0"/>
              <a:t>Please remember to contact the UAS Office Sponsored Programs (OSP) Pre-Award Administration at any time if you need assistance.  </a:t>
            </a:r>
          </a:p>
          <a:p>
            <a:endParaRPr lang="en-US" b="1" dirty="0"/>
          </a:p>
          <a:p>
            <a:r>
              <a:rPr lang="en-US" b="1" dirty="0"/>
              <a:t>Rowynn Spencer, Senior Pre-Award Grant &amp; Contract Analyst, ext. 3-3824, </a:t>
            </a:r>
            <a:r>
              <a:rPr lang="en-US" u="sng" dirty="0">
                <a:hlinkClick r:id="rId3"/>
              </a:rPr>
              <a:t>rspencer@calstatela.edu</a:t>
            </a:r>
            <a:endParaRPr lang="en-US" b="1" dirty="0">
              <a:solidFill>
                <a:srgbClr val="C00000"/>
              </a:solidFill>
            </a:endParaRPr>
          </a:p>
          <a:p>
            <a:pPr algn="ctr"/>
            <a:r>
              <a:rPr lang="en-US" b="1" dirty="0"/>
              <a:t>Ernesto Argumaniz, Corporate Contracts Manager, ext. 3-6027, </a:t>
            </a:r>
            <a:r>
              <a:rPr lang="en-US" u="sng" dirty="0">
                <a:hlinkClick r:id="rId4"/>
              </a:rPr>
              <a:t>eargumaniz@calstatela.edu</a:t>
            </a:r>
            <a:endParaRPr lang="en-US" b="1" dirty="0"/>
          </a:p>
        </p:txBody>
      </p:sp>
    </p:spTree>
    <p:extLst>
      <p:ext uri="{BB962C8B-B14F-4D97-AF65-F5344CB8AC3E}">
        <p14:creationId xmlns:p14="http://schemas.microsoft.com/office/powerpoint/2010/main" val="1985986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1320" y="1053474"/>
            <a:ext cx="5595330" cy="1077218"/>
          </a:xfrm>
          <a:prstGeom prst="rect">
            <a:avLst/>
          </a:prstGeom>
          <a:ln w="12700">
            <a:solidFill>
              <a:schemeClr val="tx1"/>
            </a:solidFill>
          </a:ln>
        </p:spPr>
        <p:txBody>
          <a:bodyPr wrap="square">
            <a:spAutoFit/>
          </a:bodyPr>
          <a:lstStyle/>
          <a:p>
            <a:pPr>
              <a:spcAft>
                <a:spcPts val="1200"/>
              </a:spcAft>
            </a:pPr>
            <a:r>
              <a:rPr lang="en-US" b="1" dirty="0">
                <a:latin typeface="Times New Roman" panose="02020603050405020304" pitchFamily="18" charset="0"/>
                <a:cs typeface="Times New Roman" panose="02020603050405020304" pitchFamily="18" charset="0"/>
              </a:rPr>
              <a:t>Cayuse Login:   </a:t>
            </a:r>
            <a:r>
              <a:rPr lang="en-US" b="1" u="sng" dirty="0">
                <a:latin typeface="Times New Roman" panose="02020603050405020304" pitchFamily="18" charset="0"/>
                <a:cs typeface="Times New Roman" panose="02020603050405020304" pitchFamily="18" charset="0"/>
                <a:hlinkClick r:id="rId2"/>
              </a:rPr>
              <a:t>https://uascalstatela.cayuse424.com/</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Username:</a:t>
            </a:r>
            <a:r>
              <a:rPr lang="en-US" dirty="0">
                <a:latin typeface="Times New Roman" panose="02020603050405020304" pitchFamily="18" charset="0"/>
                <a:cs typeface="Times New Roman" panose="02020603050405020304" pitchFamily="18" charset="0"/>
              </a:rPr>
              <a:t>   Your Cal State LA ID  (</a:t>
            </a:r>
            <a:r>
              <a:rPr lang="en-US" dirty="0" err="1">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LastName123)</a:t>
            </a:r>
          </a:p>
          <a:p>
            <a:r>
              <a:rPr lang="en-US" b="1" dirty="0">
                <a:latin typeface="Times New Roman" panose="02020603050405020304" pitchFamily="18" charset="0"/>
                <a:cs typeface="Times New Roman" panose="02020603050405020304" pitchFamily="18" charset="0"/>
              </a:rPr>
              <a:t>Password:</a:t>
            </a:r>
            <a:r>
              <a:rPr lang="en-US" dirty="0">
                <a:latin typeface="Times New Roman" panose="02020603050405020304" pitchFamily="18" charset="0"/>
                <a:cs typeface="Times New Roman" panose="02020603050405020304" pitchFamily="18" charset="0"/>
              </a:rPr>
              <a:t>    Your single sign-on Cal State LA password</a:t>
            </a: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pic>
        <p:nvPicPr>
          <p:cNvPr id="6" name="Picture 5"/>
          <p:cNvPicPr>
            <a:picLocks noChangeAspect="1"/>
          </p:cNvPicPr>
          <p:nvPr/>
        </p:nvPicPr>
        <p:blipFill>
          <a:blip r:embed="rId4"/>
          <a:stretch>
            <a:fillRect/>
          </a:stretch>
        </p:blipFill>
        <p:spPr>
          <a:xfrm>
            <a:off x="4180348" y="2308301"/>
            <a:ext cx="3117273" cy="3776749"/>
          </a:xfrm>
          <a:prstGeom prst="rect">
            <a:avLst/>
          </a:prstGeom>
        </p:spPr>
      </p:pic>
    </p:spTree>
    <p:extLst>
      <p:ext uri="{BB962C8B-B14F-4D97-AF65-F5344CB8AC3E}">
        <p14:creationId xmlns:p14="http://schemas.microsoft.com/office/powerpoint/2010/main" val="1424645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93799" y="875865"/>
            <a:ext cx="9668933" cy="55609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spTree>
    <p:extLst>
      <p:ext uri="{BB962C8B-B14F-4D97-AF65-F5344CB8AC3E}">
        <p14:creationId xmlns:p14="http://schemas.microsoft.com/office/powerpoint/2010/main" val="2614228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pic>
        <p:nvPicPr>
          <p:cNvPr id="5" name="Picture 4"/>
          <p:cNvPicPr>
            <a:picLocks noChangeAspect="1"/>
          </p:cNvPicPr>
          <p:nvPr/>
        </p:nvPicPr>
        <p:blipFill>
          <a:blip r:embed="rId3"/>
          <a:stretch>
            <a:fillRect/>
          </a:stretch>
        </p:blipFill>
        <p:spPr>
          <a:xfrm>
            <a:off x="3602614" y="1404590"/>
            <a:ext cx="4238625" cy="4314825"/>
          </a:xfrm>
          <a:prstGeom prst="rect">
            <a:avLst/>
          </a:prstGeom>
        </p:spPr>
      </p:pic>
      <p:sp>
        <p:nvSpPr>
          <p:cNvPr id="6" name="Right Arrow 5"/>
          <p:cNvSpPr/>
          <p:nvPr/>
        </p:nvSpPr>
        <p:spPr>
          <a:xfrm>
            <a:off x="3192087" y="3699165"/>
            <a:ext cx="812154" cy="191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80902" y="3399905"/>
            <a:ext cx="1986121" cy="923330"/>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Click the</a:t>
            </a:r>
          </a:p>
          <a:p>
            <a:r>
              <a:rPr lang="en-US" dirty="0">
                <a:latin typeface="Times New Roman" panose="02020603050405020304" pitchFamily="18" charset="0"/>
                <a:cs typeface="Times New Roman" panose="02020603050405020304" pitchFamily="18" charset="0"/>
              </a:rPr>
              <a:t>Sponsored Projects</a:t>
            </a:r>
          </a:p>
          <a:p>
            <a:r>
              <a:rPr lang="en-US" dirty="0">
                <a:latin typeface="Times New Roman" panose="02020603050405020304" pitchFamily="18" charset="0"/>
                <a:cs typeface="Times New Roman" panose="02020603050405020304" pitchFamily="18" charset="0"/>
              </a:rPr>
              <a:t>link</a:t>
            </a:r>
          </a:p>
        </p:txBody>
      </p:sp>
    </p:spTree>
    <p:extLst>
      <p:ext uri="{BB962C8B-B14F-4D97-AF65-F5344CB8AC3E}">
        <p14:creationId xmlns:p14="http://schemas.microsoft.com/office/powerpoint/2010/main" val="424181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pic>
        <p:nvPicPr>
          <p:cNvPr id="6" name="Picture 5"/>
          <p:cNvPicPr>
            <a:picLocks noChangeAspect="1"/>
          </p:cNvPicPr>
          <p:nvPr/>
        </p:nvPicPr>
        <p:blipFill>
          <a:blip r:embed="rId3"/>
          <a:stretch>
            <a:fillRect/>
          </a:stretch>
        </p:blipFill>
        <p:spPr>
          <a:xfrm>
            <a:off x="990898" y="2275978"/>
            <a:ext cx="10651383" cy="4332640"/>
          </a:xfrm>
          <a:prstGeom prst="rect">
            <a:avLst/>
          </a:prstGeom>
        </p:spPr>
      </p:pic>
      <p:sp>
        <p:nvSpPr>
          <p:cNvPr id="7" name="TextBox 6"/>
          <p:cNvSpPr txBox="1"/>
          <p:nvPr/>
        </p:nvSpPr>
        <p:spPr>
          <a:xfrm>
            <a:off x="990898" y="975757"/>
            <a:ext cx="10651383" cy="1200329"/>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If you are a Principal Investigator on a proposal, you can certify the Approval Form once it has been submitted for routing. In Cayuse SP, the Lead PI and other Principal Investigators have the authority to certify. You will know if you have any Approval Forms awaiting certification if you see a number next to the PI Certification Inbox. You will also be notified via email when an Approval Form is in need of certification.</a:t>
            </a:r>
          </a:p>
        </p:txBody>
      </p:sp>
      <p:sp>
        <p:nvSpPr>
          <p:cNvPr id="2" name="Right Arrow 1"/>
          <p:cNvSpPr/>
          <p:nvPr/>
        </p:nvSpPr>
        <p:spPr>
          <a:xfrm>
            <a:off x="697042" y="4330076"/>
            <a:ext cx="404830" cy="2244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9211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sp>
        <p:nvSpPr>
          <p:cNvPr id="6" name="TextBox 5"/>
          <p:cNvSpPr txBox="1"/>
          <p:nvPr/>
        </p:nvSpPr>
        <p:spPr>
          <a:xfrm>
            <a:off x="990898" y="975757"/>
            <a:ext cx="10651383"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Certifying a Proposal</a:t>
            </a:r>
          </a:p>
        </p:txBody>
      </p:sp>
      <p:pic>
        <p:nvPicPr>
          <p:cNvPr id="3" name="Picture 2"/>
          <p:cNvPicPr>
            <a:picLocks noChangeAspect="1"/>
          </p:cNvPicPr>
          <p:nvPr/>
        </p:nvPicPr>
        <p:blipFill>
          <a:blip r:embed="rId3"/>
          <a:stretch>
            <a:fillRect/>
          </a:stretch>
        </p:blipFill>
        <p:spPr>
          <a:xfrm>
            <a:off x="1155729" y="1861066"/>
            <a:ext cx="1933575" cy="3505200"/>
          </a:xfrm>
          <a:prstGeom prst="rect">
            <a:avLst/>
          </a:prstGeom>
        </p:spPr>
      </p:pic>
      <p:sp>
        <p:nvSpPr>
          <p:cNvPr id="5" name="Rectangle 4"/>
          <p:cNvSpPr/>
          <p:nvPr/>
        </p:nvSpPr>
        <p:spPr>
          <a:xfrm>
            <a:off x="4749460" y="3429000"/>
            <a:ext cx="5269391"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In the left-hand menu, click on </a:t>
            </a:r>
            <a:r>
              <a:rPr lang="en-US" b="1" dirty="0">
                <a:latin typeface="Times New Roman" panose="02020603050405020304" pitchFamily="18" charset="0"/>
                <a:cs typeface="Times New Roman" panose="02020603050405020304" pitchFamily="18" charset="0"/>
              </a:rPr>
              <a:t>PI Certification Inbox</a:t>
            </a:r>
            <a:endParaRPr lang="en-US" dirty="0">
              <a:latin typeface="Times New Roman" panose="02020603050405020304" pitchFamily="18" charset="0"/>
              <a:cs typeface="Times New Roman" panose="02020603050405020304" pitchFamily="18" charset="0"/>
            </a:endParaRPr>
          </a:p>
        </p:txBody>
      </p:sp>
      <p:sp>
        <p:nvSpPr>
          <p:cNvPr id="10" name="Right Arrow 9"/>
          <p:cNvSpPr/>
          <p:nvPr/>
        </p:nvSpPr>
        <p:spPr>
          <a:xfrm rot="10800000">
            <a:off x="3169574" y="3978192"/>
            <a:ext cx="404830" cy="2244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385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sp>
        <p:nvSpPr>
          <p:cNvPr id="7" name="TextBox 6"/>
          <p:cNvSpPr txBox="1"/>
          <p:nvPr/>
        </p:nvSpPr>
        <p:spPr>
          <a:xfrm>
            <a:off x="990898" y="975757"/>
            <a:ext cx="10651383"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Beneath the To be Certified tab, click on the proposal number of the proposal you need to certify.</a:t>
            </a:r>
          </a:p>
        </p:txBody>
      </p:sp>
      <p:pic>
        <p:nvPicPr>
          <p:cNvPr id="8" name="Picture 7"/>
          <p:cNvPicPr>
            <a:picLocks noChangeAspect="1"/>
          </p:cNvPicPr>
          <p:nvPr/>
        </p:nvPicPr>
        <p:blipFill>
          <a:blip r:embed="rId3"/>
          <a:stretch>
            <a:fillRect/>
          </a:stretch>
        </p:blipFill>
        <p:spPr>
          <a:xfrm>
            <a:off x="339436" y="1843087"/>
            <a:ext cx="11302846" cy="3171825"/>
          </a:xfrm>
          <a:prstGeom prst="rect">
            <a:avLst/>
          </a:prstGeom>
        </p:spPr>
      </p:pic>
      <p:sp>
        <p:nvSpPr>
          <p:cNvPr id="10" name="Right Arrow 9"/>
          <p:cNvSpPr/>
          <p:nvPr/>
        </p:nvSpPr>
        <p:spPr>
          <a:xfrm rot="13880148">
            <a:off x="1636360" y="4468034"/>
            <a:ext cx="488441" cy="2244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8036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sp>
        <p:nvSpPr>
          <p:cNvPr id="3" name="TextBox 2"/>
          <p:cNvSpPr txBox="1"/>
          <p:nvPr/>
        </p:nvSpPr>
        <p:spPr>
          <a:xfrm>
            <a:off x="990898" y="975757"/>
            <a:ext cx="10651383"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Review the Approval Form by clicking on the PDF icon or proposal number.</a:t>
            </a:r>
          </a:p>
        </p:txBody>
      </p:sp>
      <p:pic>
        <p:nvPicPr>
          <p:cNvPr id="2" name="Picture 1"/>
          <p:cNvPicPr>
            <a:picLocks noChangeAspect="1"/>
          </p:cNvPicPr>
          <p:nvPr/>
        </p:nvPicPr>
        <p:blipFill>
          <a:blip r:embed="rId3"/>
          <a:stretch>
            <a:fillRect/>
          </a:stretch>
        </p:blipFill>
        <p:spPr>
          <a:xfrm>
            <a:off x="990898" y="1444981"/>
            <a:ext cx="10651383" cy="5091286"/>
          </a:xfrm>
          <a:prstGeom prst="rect">
            <a:avLst/>
          </a:prstGeom>
        </p:spPr>
      </p:pic>
      <p:sp>
        <p:nvSpPr>
          <p:cNvPr id="5" name="Right Arrow 4"/>
          <p:cNvSpPr/>
          <p:nvPr/>
        </p:nvSpPr>
        <p:spPr>
          <a:xfrm rot="9105785">
            <a:off x="2192475" y="1494740"/>
            <a:ext cx="542859" cy="2244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994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339436" y="124690"/>
            <a:ext cx="2601884" cy="751175"/>
          </a:xfrm>
          <a:prstGeom prst="rect">
            <a:avLst/>
          </a:prstGeom>
        </p:spPr>
      </p:pic>
      <p:pic>
        <p:nvPicPr>
          <p:cNvPr id="2" name="Picture 1"/>
          <p:cNvPicPr>
            <a:picLocks noChangeAspect="1"/>
          </p:cNvPicPr>
          <p:nvPr/>
        </p:nvPicPr>
        <p:blipFill>
          <a:blip r:embed="rId3"/>
          <a:stretch>
            <a:fillRect/>
          </a:stretch>
        </p:blipFill>
        <p:spPr>
          <a:xfrm>
            <a:off x="1102822" y="1786734"/>
            <a:ext cx="3352800" cy="2847975"/>
          </a:xfrm>
          <a:prstGeom prst="rect">
            <a:avLst/>
          </a:prstGeom>
        </p:spPr>
      </p:pic>
      <p:sp>
        <p:nvSpPr>
          <p:cNvPr id="5" name="TextBox 4"/>
          <p:cNvSpPr txBox="1"/>
          <p:nvPr/>
        </p:nvSpPr>
        <p:spPr>
          <a:xfrm>
            <a:off x="990898" y="975757"/>
            <a:ext cx="10651383" cy="6463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After you have reviewed the proposal, click on Certify Proposal beneath the Item List or on the Proposal Routing Status screen.</a:t>
            </a:r>
          </a:p>
        </p:txBody>
      </p:sp>
      <p:sp>
        <p:nvSpPr>
          <p:cNvPr id="6" name="Right Arrow 5"/>
          <p:cNvSpPr/>
          <p:nvPr/>
        </p:nvSpPr>
        <p:spPr>
          <a:xfrm rot="10800000">
            <a:off x="3580603" y="3480886"/>
            <a:ext cx="658887" cy="2244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90898" y="5010201"/>
            <a:ext cx="10651383" cy="1200329"/>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Enter comments you have regarding the proposal. These will be visible to the Research Team, proposal reviewers, and the UAS Office Sponsored Programs (OSP), Pre-Award Administration.</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Click Submit Certification to acknowledge the certification statement.</a:t>
            </a:r>
          </a:p>
        </p:txBody>
      </p:sp>
    </p:spTree>
    <p:extLst>
      <p:ext uri="{BB962C8B-B14F-4D97-AF65-F5344CB8AC3E}">
        <p14:creationId xmlns:p14="http://schemas.microsoft.com/office/powerpoint/2010/main" val="3937414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635</TotalTime>
  <Words>311</Words>
  <Application>Microsoft Office PowerPoint</Application>
  <PresentationFormat>Widescreen</PresentationFormat>
  <Paragraphs>21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Office Sponsored Programs (OSP) Pre-Award Administration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Argumaniz, Ernesto</dc:creator>
  <cp:lastModifiedBy>Ernesto Argumaniz</cp:lastModifiedBy>
  <cp:revision>66</cp:revision>
  <dcterms:created xsi:type="dcterms:W3CDTF">2020-07-14T21:15:31Z</dcterms:created>
  <dcterms:modified xsi:type="dcterms:W3CDTF">2020-07-29T17:37:03Z</dcterms:modified>
</cp:coreProperties>
</file>